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50"/>
  </p:notesMasterIdLst>
  <p:sldIdLst>
    <p:sldId id="421" r:id="rId3"/>
    <p:sldId id="488" r:id="rId4"/>
    <p:sldId id="264" r:id="rId5"/>
    <p:sldId id="270" r:id="rId6"/>
    <p:sldId id="271" r:id="rId7"/>
    <p:sldId id="272" r:id="rId8"/>
    <p:sldId id="273" r:id="rId9"/>
    <p:sldId id="520" r:id="rId10"/>
    <p:sldId id="418" r:id="rId11"/>
    <p:sldId id="501" r:id="rId12"/>
    <p:sldId id="502" r:id="rId13"/>
    <p:sldId id="514" r:id="rId14"/>
    <p:sldId id="527" r:id="rId15"/>
    <p:sldId id="6365" r:id="rId16"/>
    <p:sldId id="295" r:id="rId17"/>
    <p:sldId id="6366" r:id="rId18"/>
    <p:sldId id="6367" r:id="rId19"/>
    <p:sldId id="6368" r:id="rId20"/>
    <p:sldId id="6369" r:id="rId21"/>
    <p:sldId id="6370" r:id="rId22"/>
    <p:sldId id="6371" r:id="rId23"/>
    <p:sldId id="6372" r:id="rId24"/>
    <p:sldId id="521" r:id="rId25"/>
    <p:sldId id="369" r:id="rId26"/>
    <p:sldId id="367" r:id="rId27"/>
    <p:sldId id="371" r:id="rId28"/>
    <p:sldId id="373" r:id="rId29"/>
    <p:sldId id="374" r:id="rId30"/>
    <p:sldId id="526" r:id="rId31"/>
    <p:sldId id="376" r:id="rId32"/>
    <p:sldId id="378" r:id="rId33"/>
    <p:sldId id="379" r:id="rId34"/>
    <p:sldId id="381" r:id="rId35"/>
    <p:sldId id="382" r:id="rId36"/>
    <p:sldId id="383" r:id="rId37"/>
    <p:sldId id="385" r:id="rId38"/>
    <p:sldId id="387" r:id="rId39"/>
    <p:sldId id="386" r:id="rId40"/>
    <p:sldId id="392" r:id="rId41"/>
    <p:sldId id="391" r:id="rId42"/>
    <p:sldId id="394" r:id="rId43"/>
    <p:sldId id="397" r:id="rId44"/>
    <p:sldId id="395" r:id="rId45"/>
    <p:sldId id="396" r:id="rId46"/>
    <p:sldId id="399" r:id="rId47"/>
    <p:sldId id="400" r:id="rId48"/>
    <p:sldId id="46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57" d="100"/>
          <a:sy n="57" d="100"/>
        </p:scale>
        <p:origin x="-120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8DA40-209B-4A0F-A134-F3DB214EB1F6}" type="doc">
      <dgm:prSet loTypeId="urn:microsoft.com/office/officeart/2005/8/layout/cycle3" loCatId="cycle" qsTypeId="urn:microsoft.com/office/officeart/2005/8/quickstyle/3d2" qsCatId="3D" csTypeId="urn:microsoft.com/office/officeart/2005/8/colors/colorful1#2" csCatId="colorful" phldr="1"/>
      <dgm:spPr/>
      <dgm:t>
        <a:bodyPr/>
        <a:lstStyle/>
        <a:p>
          <a:endParaRPr lang="en-US"/>
        </a:p>
      </dgm:t>
    </dgm:pt>
    <dgm:pt modelId="{71D69330-CD3F-4FB9-8A5E-111B7F773E3A}">
      <dgm:prSet phldrT="[Text]" custT="1"/>
      <dgm:spPr/>
      <dgm:t>
        <a:bodyPr/>
        <a:lstStyle/>
        <a:p>
          <a:r>
            <a:rPr lang="en-US" sz="2000" b="1" dirty="0">
              <a:latin typeface="Century Gothic" panose="020B0502020202020204" pitchFamily="34" charset="0"/>
            </a:rPr>
            <a:t>Procurement</a:t>
          </a:r>
        </a:p>
      </dgm:t>
    </dgm:pt>
    <dgm:pt modelId="{A26E0DC9-3D06-47AE-8F42-AAED2477D84A}" type="parTrans" cxnId="{33A8B47E-5F19-43CE-A27B-54F796FC1DF7}">
      <dgm:prSet/>
      <dgm:spPr/>
      <dgm:t>
        <a:bodyPr/>
        <a:lstStyle/>
        <a:p>
          <a:endParaRPr lang="en-US"/>
        </a:p>
      </dgm:t>
    </dgm:pt>
    <dgm:pt modelId="{8730FB4D-6CDE-496C-8DD7-5071B60E4DF1}" type="sibTrans" cxnId="{33A8B47E-5F19-43CE-A27B-54F796FC1DF7}">
      <dgm:prSet/>
      <dgm:spPr>
        <a:solidFill>
          <a:srgbClr val="002060"/>
        </a:solidFill>
      </dgm:spPr>
      <dgm:t>
        <a:bodyPr/>
        <a:lstStyle/>
        <a:p>
          <a:endParaRPr lang="en-US" sz="1600" b="1">
            <a:latin typeface="Century Gothic" panose="020B0502020202020204" pitchFamily="34" charset="0"/>
          </a:endParaRPr>
        </a:p>
      </dgm:t>
    </dgm:pt>
    <dgm:pt modelId="{9618C571-BD1F-469A-9B6C-E05679C5BF4D}">
      <dgm:prSet phldrT="[Text]" custT="1"/>
      <dgm:spPr>
        <a:solidFill>
          <a:srgbClr val="002060"/>
        </a:solidFill>
      </dgm:spPr>
      <dgm:t>
        <a:bodyPr/>
        <a:lstStyle/>
        <a:p>
          <a:r>
            <a:rPr lang="en-US" sz="2000" b="1" dirty="0">
              <a:latin typeface="Century Gothic" panose="020B0502020202020204" pitchFamily="34" charset="0"/>
            </a:rPr>
            <a:t>Manufacturing </a:t>
          </a:r>
        </a:p>
      </dgm:t>
    </dgm:pt>
    <dgm:pt modelId="{AFCBEFBB-D639-4E87-A9CE-37A93DB4ED20}" type="parTrans" cxnId="{1A3DFD99-BCB4-4B74-B449-0F7D2EFD439A}">
      <dgm:prSet/>
      <dgm:spPr/>
      <dgm:t>
        <a:bodyPr/>
        <a:lstStyle/>
        <a:p>
          <a:endParaRPr lang="en-US"/>
        </a:p>
      </dgm:t>
    </dgm:pt>
    <dgm:pt modelId="{227F884F-20C6-4972-96DB-4CFBAC6643E1}" type="sibTrans" cxnId="{1A3DFD99-BCB4-4B74-B449-0F7D2EFD439A}">
      <dgm:prSet/>
      <dgm:spPr/>
      <dgm:t>
        <a:bodyPr/>
        <a:lstStyle/>
        <a:p>
          <a:endParaRPr lang="en-US"/>
        </a:p>
      </dgm:t>
    </dgm:pt>
    <dgm:pt modelId="{66E48939-1A11-49D8-BC38-907CF4AF9325}">
      <dgm:prSet phldrT="[Text]" custT="1"/>
      <dgm:spPr>
        <a:solidFill>
          <a:srgbClr val="808000"/>
        </a:solidFill>
      </dgm:spPr>
      <dgm:t>
        <a:bodyPr/>
        <a:lstStyle/>
        <a:p>
          <a:r>
            <a:rPr lang="en-US" sz="2000" b="1" dirty="0">
              <a:latin typeface="Century Gothic" panose="020B0502020202020204" pitchFamily="34" charset="0"/>
            </a:rPr>
            <a:t>Quality Management </a:t>
          </a:r>
        </a:p>
      </dgm:t>
    </dgm:pt>
    <dgm:pt modelId="{88AFCD6D-2373-4A9E-8FF6-CC1F2D7B50DC}" type="parTrans" cxnId="{60A1AA96-AE5A-4DFD-B4CF-A0C3D6E86C56}">
      <dgm:prSet/>
      <dgm:spPr/>
      <dgm:t>
        <a:bodyPr/>
        <a:lstStyle/>
        <a:p>
          <a:endParaRPr lang="en-US"/>
        </a:p>
      </dgm:t>
    </dgm:pt>
    <dgm:pt modelId="{DEE9914B-4AFF-4D78-9B01-F2062467EA5B}" type="sibTrans" cxnId="{60A1AA96-AE5A-4DFD-B4CF-A0C3D6E86C56}">
      <dgm:prSet/>
      <dgm:spPr/>
      <dgm:t>
        <a:bodyPr/>
        <a:lstStyle/>
        <a:p>
          <a:endParaRPr lang="en-US"/>
        </a:p>
      </dgm:t>
    </dgm:pt>
    <dgm:pt modelId="{300EF0EE-ABE3-4D72-812E-DB32E51AD4A3}">
      <dgm:prSet phldrT="[Text]" custT="1"/>
      <dgm:spPr>
        <a:solidFill>
          <a:srgbClr val="0F614D"/>
        </a:solidFill>
      </dgm:spPr>
      <dgm:t>
        <a:bodyPr/>
        <a:lstStyle/>
        <a:p>
          <a:r>
            <a:rPr lang="en-US" sz="2000" b="1" dirty="0">
              <a:latin typeface="Century Gothic" panose="020B0502020202020204" pitchFamily="34" charset="0"/>
            </a:rPr>
            <a:t>Sales and Distribution</a:t>
          </a:r>
        </a:p>
      </dgm:t>
    </dgm:pt>
    <dgm:pt modelId="{62284849-8F5F-4A90-8EF3-6CFDE4EE5B08}" type="parTrans" cxnId="{14F42086-B56E-4175-80BF-5014ABC6E7D4}">
      <dgm:prSet/>
      <dgm:spPr/>
      <dgm:t>
        <a:bodyPr/>
        <a:lstStyle/>
        <a:p>
          <a:endParaRPr lang="en-US"/>
        </a:p>
      </dgm:t>
    </dgm:pt>
    <dgm:pt modelId="{9BBBE7C2-F3B6-44B5-8EDA-566B70B9A80F}" type="sibTrans" cxnId="{14F42086-B56E-4175-80BF-5014ABC6E7D4}">
      <dgm:prSet/>
      <dgm:spPr/>
      <dgm:t>
        <a:bodyPr/>
        <a:lstStyle/>
        <a:p>
          <a:endParaRPr lang="en-US"/>
        </a:p>
      </dgm:t>
    </dgm:pt>
    <dgm:pt modelId="{20F68EF6-BB8D-4260-AF31-B76C3D53D708}">
      <dgm:prSet phldrT="[Text]" custT="1"/>
      <dgm:spPr/>
      <dgm:t>
        <a:bodyPr/>
        <a:lstStyle/>
        <a:p>
          <a:r>
            <a:rPr lang="en-US" sz="2000" b="1" dirty="0">
              <a:latin typeface="Century Gothic" panose="020B0502020202020204" pitchFamily="34" charset="0"/>
            </a:rPr>
            <a:t>Finance and Controlling</a:t>
          </a:r>
        </a:p>
      </dgm:t>
    </dgm:pt>
    <dgm:pt modelId="{F1805780-DB77-4DB9-881C-718910B7EC49}" type="parTrans" cxnId="{4562CC4B-77A4-407D-8B22-1B0E68C17E3F}">
      <dgm:prSet/>
      <dgm:spPr/>
      <dgm:t>
        <a:bodyPr/>
        <a:lstStyle/>
        <a:p>
          <a:endParaRPr lang="en-US"/>
        </a:p>
      </dgm:t>
    </dgm:pt>
    <dgm:pt modelId="{7BCF4AFF-E39A-418E-B663-E1C0862A6ED7}" type="sibTrans" cxnId="{4562CC4B-77A4-407D-8B22-1B0E68C17E3F}">
      <dgm:prSet/>
      <dgm:spPr/>
      <dgm:t>
        <a:bodyPr/>
        <a:lstStyle/>
        <a:p>
          <a:endParaRPr lang="en-US"/>
        </a:p>
      </dgm:t>
    </dgm:pt>
    <dgm:pt modelId="{AE1FEB73-566F-4503-9E3E-33E2518C402A}" type="pres">
      <dgm:prSet presAssocID="{DA98DA40-209B-4A0F-A134-F3DB214EB1F6}" presName="Name0" presStyleCnt="0">
        <dgm:presLayoutVars>
          <dgm:dir/>
          <dgm:resizeHandles val="exact"/>
        </dgm:presLayoutVars>
      </dgm:prSet>
      <dgm:spPr/>
      <dgm:t>
        <a:bodyPr/>
        <a:lstStyle/>
        <a:p>
          <a:endParaRPr lang="en-US"/>
        </a:p>
      </dgm:t>
    </dgm:pt>
    <dgm:pt modelId="{CC64890A-A15C-47F1-932A-4877457B158D}" type="pres">
      <dgm:prSet presAssocID="{DA98DA40-209B-4A0F-A134-F3DB214EB1F6}" presName="cycle" presStyleCnt="0"/>
      <dgm:spPr/>
    </dgm:pt>
    <dgm:pt modelId="{208B0780-A289-4940-918E-F9EAD696EF94}" type="pres">
      <dgm:prSet presAssocID="{71D69330-CD3F-4FB9-8A5E-111B7F773E3A}" presName="nodeFirstNode" presStyleLbl="node1" presStyleIdx="0" presStyleCnt="5">
        <dgm:presLayoutVars>
          <dgm:bulletEnabled val="1"/>
        </dgm:presLayoutVars>
      </dgm:prSet>
      <dgm:spPr/>
      <dgm:t>
        <a:bodyPr/>
        <a:lstStyle/>
        <a:p>
          <a:endParaRPr lang="en-US"/>
        </a:p>
      </dgm:t>
    </dgm:pt>
    <dgm:pt modelId="{7E67D571-D015-44C3-80EF-61DFACD117A7}" type="pres">
      <dgm:prSet presAssocID="{8730FB4D-6CDE-496C-8DD7-5071B60E4DF1}" presName="sibTransFirstNode" presStyleLbl="bgShp" presStyleIdx="0" presStyleCnt="1"/>
      <dgm:spPr/>
      <dgm:t>
        <a:bodyPr/>
        <a:lstStyle/>
        <a:p>
          <a:endParaRPr lang="en-US"/>
        </a:p>
      </dgm:t>
    </dgm:pt>
    <dgm:pt modelId="{56BED641-2095-4B9F-89BE-5DFEB70166B5}" type="pres">
      <dgm:prSet presAssocID="{9618C571-BD1F-469A-9B6C-E05679C5BF4D}" presName="nodeFollowingNodes" presStyleLbl="node1" presStyleIdx="1" presStyleCnt="5">
        <dgm:presLayoutVars>
          <dgm:bulletEnabled val="1"/>
        </dgm:presLayoutVars>
      </dgm:prSet>
      <dgm:spPr/>
      <dgm:t>
        <a:bodyPr/>
        <a:lstStyle/>
        <a:p>
          <a:endParaRPr lang="en-US"/>
        </a:p>
      </dgm:t>
    </dgm:pt>
    <dgm:pt modelId="{6AC43CC8-4AFE-41D2-925E-D1C75CDB3551}" type="pres">
      <dgm:prSet presAssocID="{66E48939-1A11-49D8-BC38-907CF4AF9325}" presName="nodeFollowingNodes" presStyleLbl="node1" presStyleIdx="2" presStyleCnt="5" custRadScaleRad="107825" custRadScaleInc="-25332">
        <dgm:presLayoutVars>
          <dgm:bulletEnabled val="1"/>
        </dgm:presLayoutVars>
      </dgm:prSet>
      <dgm:spPr/>
      <dgm:t>
        <a:bodyPr/>
        <a:lstStyle/>
        <a:p>
          <a:endParaRPr lang="en-US"/>
        </a:p>
      </dgm:t>
    </dgm:pt>
    <dgm:pt modelId="{C5AEC2B2-97D7-486A-8487-A9F5B32E7CA7}" type="pres">
      <dgm:prSet presAssocID="{300EF0EE-ABE3-4D72-812E-DB32E51AD4A3}" presName="nodeFollowingNodes" presStyleLbl="node1" presStyleIdx="3" presStyleCnt="5" custRadScaleRad="89326" custRadScaleInc="30239">
        <dgm:presLayoutVars>
          <dgm:bulletEnabled val="1"/>
        </dgm:presLayoutVars>
      </dgm:prSet>
      <dgm:spPr/>
      <dgm:t>
        <a:bodyPr/>
        <a:lstStyle/>
        <a:p>
          <a:endParaRPr lang="en-US"/>
        </a:p>
      </dgm:t>
    </dgm:pt>
    <dgm:pt modelId="{398917F7-F9D7-491D-8096-B469D0790A81}" type="pres">
      <dgm:prSet presAssocID="{20F68EF6-BB8D-4260-AF31-B76C3D53D708}" presName="nodeFollowingNodes" presStyleLbl="node1" presStyleIdx="4" presStyleCnt="5">
        <dgm:presLayoutVars>
          <dgm:bulletEnabled val="1"/>
        </dgm:presLayoutVars>
      </dgm:prSet>
      <dgm:spPr/>
      <dgm:t>
        <a:bodyPr/>
        <a:lstStyle/>
        <a:p>
          <a:endParaRPr lang="en-US"/>
        </a:p>
      </dgm:t>
    </dgm:pt>
  </dgm:ptLst>
  <dgm:cxnLst>
    <dgm:cxn modelId="{1A3DFD99-BCB4-4B74-B449-0F7D2EFD439A}" srcId="{DA98DA40-209B-4A0F-A134-F3DB214EB1F6}" destId="{9618C571-BD1F-469A-9B6C-E05679C5BF4D}" srcOrd="1" destOrd="0" parTransId="{AFCBEFBB-D639-4E87-A9CE-37A93DB4ED20}" sibTransId="{227F884F-20C6-4972-96DB-4CFBAC6643E1}"/>
    <dgm:cxn modelId="{39AB6C79-FB6C-4098-BA98-00DC6FAE644E}" type="presOf" srcId="{DA98DA40-209B-4A0F-A134-F3DB214EB1F6}" destId="{AE1FEB73-566F-4503-9E3E-33E2518C402A}" srcOrd="0" destOrd="0" presId="urn:microsoft.com/office/officeart/2005/8/layout/cycle3"/>
    <dgm:cxn modelId="{289BC1EF-0AF4-4425-AF25-0448A896CEC4}" type="presOf" srcId="{9618C571-BD1F-469A-9B6C-E05679C5BF4D}" destId="{56BED641-2095-4B9F-89BE-5DFEB70166B5}" srcOrd="0" destOrd="0" presId="urn:microsoft.com/office/officeart/2005/8/layout/cycle3"/>
    <dgm:cxn modelId="{4562CC4B-77A4-407D-8B22-1B0E68C17E3F}" srcId="{DA98DA40-209B-4A0F-A134-F3DB214EB1F6}" destId="{20F68EF6-BB8D-4260-AF31-B76C3D53D708}" srcOrd="4" destOrd="0" parTransId="{F1805780-DB77-4DB9-881C-718910B7EC49}" sibTransId="{7BCF4AFF-E39A-418E-B663-E1C0862A6ED7}"/>
    <dgm:cxn modelId="{60A1AA96-AE5A-4DFD-B4CF-A0C3D6E86C56}" srcId="{DA98DA40-209B-4A0F-A134-F3DB214EB1F6}" destId="{66E48939-1A11-49D8-BC38-907CF4AF9325}" srcOrd="2" destOrd="0" parTransId="{88AFCD6D-2373-4A9E-8FF6-CC1F2D7B50DC}" sibTransId="{DEE9914B-4AFF-4D78-9B01-F2062467EA5B}"/>
    <dgm:cxn modelId="{94E8EBEC-5CFC-448C-A147-6F18B51319FF}" type="presOf" srcId="{66E48939-1A11-49D8-BC38-907CF4AF9325}" destId="{6AC43CC8-4AFE-41D2-925E-D1C75CDB3551}" srcOrd="0" destOrd="0" presId="urn:microsoft.com/office/officeart/2005/8/layout/cycle3"/>
    <dgm:cxn modelId="{33A8B47E-5F19-43CE-A27B-54F796FC1DF7}" srcId="{DA98DA40-209B-4A0F-A134-F3DB214EB1F6}" destId="{71D69330-CD3F-4FB9-8A5E-111B7F773E3A}" srcOrd="0" destOrd="0" parTransId="{A26E0DC9-3D06-47AE-8F42-AAED2477D84A}" sibTransId="{8730FB4D-6CDE-496C-8DD7-5071B60E4DF1}"/>
    <dgm:cxn modelId="{527B8023-8C69-4DD3-857E-E914DC6BF664}" type="presOf" srcId="{71D69330-CD3F-4FB9-8A5E-111B7F773E3A}" destId="{208B0780-A289-4940-918E-F9EAD696EF94}" srcOrd="0" destOrd="0" presId="urn:microsoft.com/office/officeart/2005/8/layout/cycle3"/>
    <dgm:cxn modelId="{C657CD21-0E77-47C2-8FAF-E89956AE53D7}" type="presOf" srcId="{8730FB4D-6CDE-496C-8DD7-5071B60E4DF1}" destId="{7E67D571-D015-44C3-80EF-61DFACD117A7}" srcOrd="0" destOrd="0" presId="urn:microsoft.com/office/officeart/2005/8/layout/cycle3"/>
    <dgm:cxn modelId="{F786C7D9-4EA4-4BB6-BD70-CD7775E871BC}" type="presOf" srcId="{20F68EF6-BB8D-4260-AF31-B76C3D53D708}" destId="{398917F7-F9D7-491D-8096-B469D0790A81}" srcOrd="0" destOrd="0" presId="urn:microsoft.com/office/officeart/2005/8/layout/cycle3"/>
    <dgm:cxn modelId="{AEA184AA-1BD3-41E6-A7B4-7EA90F3A0D56}" type="presOf" srcId="{300EF0EE-ABE3-4D72-812E-DB32E51AD4A3}" destId="{C5AEC2B2-97D7-486A-8487-A9F5B32E7CA7}" srcOrd="0" destOrd="0" presId="urn:microsoft.com/office/officeart/2005/8/layout/cycle3"/>
    <dgm:cxn modelId="{14F42086-B56E-4175-80BF-5014ABC6E7D4}" srcId="{DA98DA40-209B-4A0F-A134-F3DB214EB1F6}" destId="{300EF0EE-ABE3-4D72-812E-DB32E51AD4A3}" srcOrd="3" destOrd="0" parTransId="{62284849-8F5F-4A90-8EF3-6CFDE4EE5B08}" sibTransId="{9BBBE7C2-F3B6-44B5-8EDA-566B70B9A80F}"/>
    <dgm:cxn modelId="{4D36317E-7DBD-4A92-8E3C-794FF160C5ED}" type="presParOf" srcId="{AE1FEB73-566F-4503-9E3E-33E2518C402A}" destId="{CC64890A-A15C-47F1-932A-4877457B158D}" srcOrd="0" destOrd="0" presId="urn:microsoft.com/office/officeart/2005/8/layout/cycle3"/>
    <dgm:cxn modelId="{5D66D3E5-839C-43F3-9DB9-5582CEE99A29}" type="presParOf" srcId="{CC64890A-A15C-47F1-932A-4877457B158D}" destId="{208B0780-A289-4940-918E-F9EAD696EF94}" srcOrd="0" destOrd="0" presId="urn:microsoft.com/office/officeart/2005/8/layout/cycle3"/>
    <dgm:cxn modelId="{B8A8F84B-B58E-4786-B871-97F66F3CF7B0}" type="presParOf" srcId="{CC64890A-A15C-47F1-932A-4877457B158D}" destId="{7E67D571-D015-44C3-80EF-61DFACD117A7}" srcOrd="1" destOrd="0" presId="urn:microsoft.com/office/officeart/2005/8/layout/cycle3"/>
    <dgm:cxn modelId="{DAAA29AB-A8EA-45D8-B2B6-97DC4D4F9CC6}" type="presParOf" srcId="{CC64890A-A15C-47F1-932A-4877457B158D}" destId="{56BED641-2095-4B9F-89BE-5DFEB70166B5}" srcOrd="2" destOrd="0" presId="urn:microsoft.com/office/officeart/2005/8/layout/cycle3"/>
    <dgm:cxn modelId="{69F72CAC-AA67-4895-9F22-5DA46C52C6D2}" type="presParOf" srcId="{CC64890A-A15C-47F1-932A-4877457B158D}" destId="{6AC43CC8-4AFE-41D2-925E-D1C75CDB3551}" srcOrd="3" destOrd="0" presId="urn:microsoft.com/office/officeart/2005/8/layout/cycle3"/>
    <dgm:cxn modelId="{AA45FBD4-9CFE-4147-946E-5FA12383AA9F}" type="presParOf" srcId="{CC64890A-A15C-47F1-932A-4877457B158D}" destId="{C5AEC2B2-97D7-486A-8487-A9F5B32E7CA7}" srcOrd="4" destOrd="0" presId="urn:microsoft.com/office/officeart/2005/8/layout/cycle3"/>
    <dgm:cxn modelId="{2EBA7C02-C32A-490B-BD90-CA28AF24EBA2}" type="presParOf" srcId="{CC64890A-A15C-47F1-932A-4877457B158D}" destId="{398917F7-F9D7-491D-8096-B469D0790A81}" srcOrd="5" destOrd="0" presId="urn:microsoft.com/office/officeart/2005/8/layout/cycle3"/>
  </dgm:cxnLst>
  <dgm:bg>
    <a:noFill/>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D571-D015-44C3-80EF-61DFACD117A7}">
      <dsp:nvSpPr>
        <dsp:cNvPr id="0" name=""/>
        <dsp:cNvSpPr/>
      </dsp:nvSpPr>
      <dsp:spPr>
        <a:xfrm>
          <a:off x="2574976" y="-36358"/>
          <a:ext cx="5365646" cy="5365646"/>
        </a:xfrm>
        <a:prstGeom prst="circularArrow">
          <a:avLst>
            <a:gd name="adj1" fmla="val 5544"/>
            <a:gd name="adj2" fmla="val 330680"/>
            <a:gd name="adj3" fmla="val 13734750"/>
            <a:gd name="adj4" fmla="val 17411074"/>
            <a:gd name="adj5" fmla="val 5757"/>
          </a:avLst>
        </a:prstGeom>
        <a:solidFill>
          <a:srgbClr val="00206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08B0780-A289-4940-918E-F9EAD696EF94}">
      <dsp:nvSpPr>
        <dsp:cNvPr id="0" name=""/>
        <dsp:cNvSpPr/>
      </dsp:nvSpPr>
      <dsp:spPr>
        <a:xfrm>
          <a:off x="3979291" y="188"/>
          <a:ext cx="2557016" cy="12785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Procurement</a:t>
          </a:r>
        </a:p>
      </dsp:txBody>
      <dsp:txXfrm>
        <a:off x="4041703" y="62600"/>
        <a:ext cx="2432192" cy="1153684"/>
      </dsp:txXfrm>
    </dsp:sp>
    <dsp:sp modelId="{56BED641-2095-4B9F-89BE-5DFEB70166B5}">
      <dsp:nvSpPr>
        <dsp:cNvPr id="0" name=""/>
        <dsp:cNvSpPr/>
      </dsp:nvSpPr>
      <dsp:spPr>
        <a:xfrm>
          <a:off x="6155425" y="1581242"/>
          <a:ext cx="2557016" cy="1278508"/>
        </a:xfrm>
        <a:prstGeom prst="round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Manufacturing </a:t>
          </a:r>
        </a:p>
      </dsp:txBody>
      <dsp:txXfrm>
        <a:off x="6217837" y="1643654"/>
        <a:ext cx="2432192" cy="1153684"/>
      </dsp:txXfrm>
    </dsp:sp>
    <dsp:sp modelId="{6AC43CC8-4AFE-41D2-925E-D1C75CDB3551}">
      <dsp:nvSpPr>
        <dsp:cNvPr id="0" name=""/>
        <dsp:cNvSpPr/>
      </dsp:nvSpPr>
      <dsp:spPr>
        <a:xfrm>
          <a:off x="5902027" y="3834274"/>
          <a:ext cx="2557016" cy="1278508"/>
        </a:xfrm>
        <a:prstGeom prst="roundRect">
          <a:avLst/>
        </a:prstGeom>
        <a:solidFill>
          <a:srgbClr val="808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Quality Management </a:t>
          </a:r>
        </a:p>
      </dsp:txBody>
      <dsp:txXfrm>
        <a:off x="5964439" y="3896686"/>
        <a:ext cx="2432192" cy="1153684"/>
      </dsp:txXfrm>
    </dsp:sp>
    <dsp:sp modelId="{C5AEC2B2-97D7-486A-8487-A9F5B32E7CA7}">
      <dsp:nvSpPr>
        <dsp:cNvPr id="0" name=""/>
        <dsp:cNvSpPr/>
      </dsp:nvSpPr>
      <dsp:spPr>
        <a:xfrm>
          <a:off x="2322750" y="3485535"/>
          <a:ext cx="2557016" cy="1278508"/>
        </a:xfrm>
        <a:prstGeom prst="roundRect">
          <a:avLst/>
        </a:prstGeom>
        <a:solidFill>
          <a:srgbClr val="0F614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Sales and Distribution</a:t>
          </a:r>
        </a:p>
      </dsp:txBody>
      <dsp:txXfrm>
        <a:off x="2385162" y="3547947"/>
        <a:ext cx="2432192" cy="1153684"/>
      </dsp:txXfrm>
    </dsp:sp>
    <dsp:sp modelId="{398917F7-F9D7-491D-8096-B469D0790A81}">
      <dsp:nvSpPr>
        <dsp:cNvPr id="0" name=""/>
        <dsp:cNvSpPr/>
      </dsp:nvSpPr>
      <dsp:spPr>
        <a:xfrm>
          <a:off x="1803158" y="1581242"/>
          <a:ext cx="2557016" cy="127850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Finance and Controlling</a:t>
          </a:r>
        </a:p>
      </dsp:txBody>
      <dsp:txXfrm>
        <a:off x="1865570" y="1643654"/>
        <a:ext cx="2432192" cy="11536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B354-A392-48EC-ACF7-6A1A3B9C1B80}" type="datetimeFigureOut">
              <a:rPr lang="en-US" smtClean="0"/>
              <a:pPr/>
              <a:t>29-Aug-19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F238E-B9D3-4863-99EF-227EB7A013A8}" type="slidenum">
              <a:rPr lang="en-US" smtClean="0"/>
              <a:pPr/>
              <a:t>‹#›</a:t>
            </a:fld>
            <a:endParaRPr lang="en-US" dirty="0"/>
          </a:p>
        </p:txBody>
      </p:sp>
    </p:spTree>
    <p:extLst>
      <p:ext uri="{BB962C8B-B14F-4D97-AF65-F5344CB8AC3E}">
        <p14:creationId xmlns:p14="http://schemas.microsoft.com/office/powerpoint/2010/main" xmlns="" val="83943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1A66C6F9-4B2A-4DA8-B1A6-D2B394710F20}" type="datetime1">
              <a:rPr lang="de-DE" smtClean="0">
                <a:solidFill>
                  <a:prstClr val="black"/>
                </a:solidFill>
              </a:rPr>
              <a:pPr/>
              <a:t>29.08.2019</a:t>
            </a:fld>
            <a:endParaRPr lang="de-DE">
              <a:solidFill>
                <a:prstClr val="black"/>
              </a:solidFill>
            </a:endParaRPr>
          </a:p>
        </p:txBody>
      </p:sp>
      <p:sp>
        <p:nvSpPr>
          <p:cNvPr id="5" name="Footer Placeholder 4"/>
          <p:cNvSpPr>
            <a:spLocks noGrp="1"/>
          </p:cNvSpPr>
          <p:nvPr>
            <p:ph type="ftr" sz="quarter" idx="11"/>
          </p:nvPr>
        </p:nvSpPr>
        <p:spPr/>
        <p:txBody>
          <a:bodyPr/>
          <a:lstStyle/>
          <a:p>
            <a:endParaRPr lang="de-DE">
              <a:solidFill>
                <a:prstClr val="black"/>
              </a:solidFill>
            </a:endParaRPr>
          </a:p>
        </p:txBody>
      </p:sp>
      <p:sp>
        <p:nvSpPr>
          <p:cNvPr id="6" name="Slide Number Placeholder 5"/>
          <p:cNvSpPr>
            <a:spLocks noGrp="1"/>
          </p:cNvSpPr>
          <p:nvPr>
            <p:ph type="sldNum" sz="quarter" idx="12"/>
          </p:nvPr>
        </p:nvSpPr>
        <p:spPr/>
        <p:txBody>
          <a:bodyPr/>
          <a:lstStyle/>
          <a:p>
            <a:fld id="{A8D1544D-F39A-4F55-BC21-9BE909A9BACC}"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xmlns="" val="358494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4450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10867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48CEBEE-7860-4EF4-8B60-1B975B40382B}" type="slidenum">
              <a:rPr lang="en-IN" smtClean="0"/>
              <a:pPr/>
              <a:t>25</a:t>
            </a:fld>
            <a:endParaRPr lang="en-IN"/>
          </a:p>
        </p:txBody>
      </p:sp>
    </p:spTree>
    <p:extLst>
      <p:ext uri="{BB962C8B-B14F-4D97-AF65-F5344CB8AC3E}">
        <p14:creationId xmlns:p14="http://schemas.microsoft.com/office/powerpoint/2010/main" xmlns="" val="348344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7788" y="8831263"/>
            <a:ext cx="2970212"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20000"/>
              </a:spcBef>
            </a:pPr>
            <a:fld id="{39EB84BE-3133-4F0E-8E1F-EE47A4E5E101}" type="slidenum">
              <a:rPr lang="en-US" altLang="en-US" b="1">
                <a:latin typeface="Arial" charset="0"/>
              </a:rPr>
              <a:pPr algn="r" eaLnBrk="1" hangingPunct="1">
                <a:spcBef>
                  <a:spcPct val="20000"/>
                </a:spcBef>
              </a:pPr>
              <a:t>31</a:t>
            </a:fld>
            <a:endParaRPr lang="en-US" altLang="en-US" b="1">
              <a:latin typeface="Arial" charset="0"/>
            </a:endParaRPr>
          </a:p>
        </p:txBody>
      </p:sp>
      <p:sp>
        <p:nvSpPr>
          <p:cNvPr id="90115" name="Rectangle 2"/>
          <p:cNvSpPr>
            <a:spLocks noGrp="1" noRot="1" noChangeAspect="1" noChangeArrowheads="1" noTextEdit="1"/>
          </p:cNvSpPr>
          <p:nvPr>
            <p:ph type="sldImg"/>
          </p:nvPr>
        </p:nvSpPr>
        <p:spPr bwMode="auto">
          <a:xfrm>
            <a:off x="336550" y="698500"/>
            <a:ext cx="6189663" cy="3482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6" name="Rectangle 3"/>
          <p:cNvSpPr>
            <a:spLocks noGrp="1" noChangeArrowheads="1"/>
          </p:cNvSpPr>
          <p:nvPr>
            <p:ph type="body" idx="1"/>
          </p:nvPr>
        </p:nvSpPr>
        <p:spPr bwMode="auto">
          <a:xfrm>
            <a:off x="912813" y="4418013"/>
            <a:ext cx="503237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xmlns="" val="191154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D5F7F0-1129-4B24-8F86-C9856C455092}" type="slidenum">
              <a:rPr lang="en-US" smtClean="0"/>
              <a:pPr/>
              <a:t>32</a:t>
            </a:fld>
            <a:endParaRPr lang="en-US"/>
          </a:p>
        </p:txBody>
      </p:sp>
    </p:spTree>
    <p:extLst>
      <p:ext uri="{BB962C8B-B14F-4D97-AF65-F5344CB8AC3E}">
        <p14:creationId xmlns:p14="http://schemas.microsoft.com/office/powerpoint/2010/main" xmlns="" val="208582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2181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407329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CFB8CD0-341E-4032-9B7A-4E9E3E877DD2}" type="datetime1">
              <a:rPr lang="de-DE" smtClean="0"/>
              <a:pPr/>
              <a:t>29.08.2019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8D1544D-F39A-4F55-BC21-9BE909A9BACC}" type="slidenum">
              <a:rPr lang="de-DE" smtClean="0"/>
              <a:pPr/>
              <a:t>11</a:t>
            </a:fld>
            <a:endParaRPr lang="de-DE"/>
          </a:p>
        </p:txBody>
      </p:sp>
    </p:spTree>
    <p:extLst>
      <p:ext uri="{BB962C8B-B14F-4D97-AF65-F5344CB8AC3E}">
        <p14:creationId xmlns:p14="http://schemas.microsoft.com/office/powerpoint/2010/main" xmlns="" val="150111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0010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57156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6271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79137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62708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02622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3.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680" y="552141"/>
            <a:ext cx="12213359" cy="6298324"/>
          </a:xfrm>
          <a:prstGeom prst="rect">
            <a:avLst/>
          </a:prstGeom>
          <a:ln w="12700">
            <a:miter lim="400000"/>
          </a:ln>
        </p:spPr>
      </p:pic>
      <p:sp>
        <p:nvSpPr>
          <p:cNvPr id="9" name="Shape 188"/>
          <p:cNvSpPr/>
          <p:nvPr userDrawn="1"/>
        </p:nvSpPr>
        <p:spPr>
          <a:xfrm>
            <a:off x="7475240" y="134807"/>
            <a:ext cx="2840889" cy="0"/>
          </a:xfrm>
          <a:prstGeom prst="line">
            <a:avLst/>
          </a:prstGeom>
          <a:ln w="38100">
            <a:solidFill>
              <a:srgbClr val="FFFFFF"/>
            </a:solidFill>
            <a:miter lim="400000"/>
          </a:ln>
        </p:spPr>
        <p:txBody>
          <a:bodyPr lIns="22852" tIns="22852" rIns="22852" bIns="22852"/>
          <a:lstStyle/>
          <a:p>
            <a:pPr defTabSz="228413"/>
            <a:endParaRPr sz="337" dirty="0">
              <a:solidFill>
                <a:prstClr val="black"/>
              </a:solidFill>
              <a:latin typeface="Arial Narrow" panose="020B0606020202030204" pitchFamily="34" charset="0"/>
            </a:endParaRPr>
          </a:p>
        </p:txBody>
      </p:sp>
      <p:sp>
        <p:nvSpPr>
          <p:cNvPr id="8" name="Shape 187"/>
          <p:cNvSpPr/>
          <p:nvPr userDrawn="1"/>
        </p:nvSpPr>
        <p:spPr>
          <a:xfrm>
            <a:off x="-8131" y="638152"/>
            <a:ext cx="12208259" cy="6342103"/>
          </a:xfrm>
          <a:prstGeom prst="rect">
            <a:avLst/>
          </a:prstGeom>
          <a:gradFill>
            <a:gsLst>
              <a:gs pos="0">
                <a:srgbClr val="00B5FF">
                  <a:alpha val="60713"/>
                </a:srgbClr>
              </a:gs>
              <a:gs pos="51263">
                <a:srgbClr val="4C62D2">
                  <a:alpha val="60713"/>
                </a:srgbClr>
              </a:gs>
              <a:gs pos="100000">
                <a:srgbClr val="9514A7">
                  <a:alpha val="60713"/>
                </a:srgbClr>
              </a:gs>
            </a:gsLst>
            <a:lin ang="4500000"/>
          </a:gradFill>
          <a:ln w="12700">
            <a:miter lim="400000"/>
          </a:ln>
        </p:spPr>
        <p:txBody>
          <a:bodyPr lIns="25392" tIns="25392" rIns="25392" bIns="25392" anchor="ctr"/>
          <a:lstStyle/>
          <a:p>
            <a:pPr defTabSz="228413">
              <a:defRPr sz="3200">
                <a:solidFill>
                  <a:srgbClr val="00C6FD"/>
                </a:solidFill>
                <a:latin typeface="Helvetica Light"/>
                <a:ea typeface="Helvetica Light"/>
                <a:cs typeface="Helvetica Light"/>
                <a:sym typeface="Helvetica Light"/>
              </a:defRPr>
            </a:pPr>
            <a:endParaRPr sz="1600" dirty="0">
              <a:solidFill>
                <a:srgbClr val="00C6FD"/>
              </a:solidFill>
              <a:latin typeface="Helvetica Light"/>
              <a:ea typeface="Helvetica Light"/>
              <a:cs typeface="Helvetica Light"/>
              <a:sym typeface="Helvetica Light"/>
            </a:endParaRPr>
          </a:p>
        </p:txBody>
      </p:sp>
      <p:sp>
        <p:nvSpPr>
          <p:cNvPr id="11" name="Shape 190"/>
          <p:cNvSpPr/>
          <p:nvPr userDrawn="1"/>
        </p:nvSpPr>
        <p:spPr>
          <a:xfrm>
            <a:off x="4301303" y="5954270"/>
            <a:ext cx="51345" cy="243512"/>
          </a:xfrm>
          <a:prstGeom prst="rect">
            <a:avLst/>
          </a:prstGeom>
          <a:ln w="12700">
            <a:miter lim="400000"/>
          </a:ln>
          <a:extLst>
            <a:ext uri="{C572A759-6A51-4108-AA02-DFA0A04FC94B}">
              <ma14:wrappingTextBoxFlag xmlns:ma14="http://schemas.microsoft.com/office/mac/drawingml/2011/main" xmlns="" val="1"/>
            </a:ext>
          </a:extLst>
        </p:spPr>
        <p:txBody>
          <a:bodyPr wrap="none" lIns="25392" tIns="25392" rIns="25392" bIns="25392" anchor="ctr">
            <a:spAutoFit/>
          </a:bodyPr>
          <a:lstStyle>
            <a:lvl1pPr>
              <a:defRPr sz="2500">
                <a:solidFill>
                  <a:srgbClr val="FFFFFF"/>
                </a:solidFill>
                <a:latin typeface="Lato Regular"/>
                <a:ea typeface="Lato Regular"/>
                <a:cs typeface="Lato Regular"/>
                <a:sym typeface="Lato Regular"/>
              </a:defRPr>
            </a:lvl1pPr>
          </a:lstStyle>
          <a:p>
            <a:pPr defTabSz="228413"/>
            <a:endParaRPr sz="1249" dirty="0">
              <a:latin typeface="Verdana" panose="020B0604030504040204" pitchFamily="34" charset="0"/>
              <a:ea typeface="Verdana" panose="020B0604030504040204" pitchFamily="34" charset="0"/>
              <a:cs typeface="Verdana" panose="020B0604030504040204" pitchFamily="34" charset="0"/>
            </a:endParaRPr>
          </a:p>
        </p:txBody>
      </p:sp>
      <p:sp>
        <p:nvSpPr>
          <p:cNvPr id="12" name="Shape 191"/>
          <p:cNvSpPr/>
          <p:nvPr userDrawn="1"/>
        </p:nvSpPr>
        <p:spPr>
          <a:xfrm>
            <a:off x="2751" y="-8509"/>
            <a:ext cx="12219149" cy="634791"/>
          </a:xfrm>
          <a:prstGeom prst="rect">
            <a:avLst/>
          </a:prstGeom>
          <a:solidFill>
            <a:srgbClr val="FFFFFF"/>
          </a:solidFill>
          <a:ln w="12700">
            <a:miter lim="400000"/>
          </a:ln>
        </p:spPr>
        <p:txBody>
          <a:bodyPr lIns="25392" tIns="25392" rIns="25392" bIns="25392" anchor="ctr"/>
          <a:lstStyle/>
          <a:p>
            <a:pPr defTabSz="228413">
              <a:defRPr>
                <a:latin typeface="Helvetica Light"/>
                <a:ea typeface="Helvetica Light"/>
                <a:cs typeface="Helvetica Light"/>
                <a:sym typeface="Helvetica Light"/>
              </a:defRPr>
            </a:pPr>
            <a:endParaRPr sz="337" dirty="0">
              <a:solidFill>
                <a:prstClr val="black"/>
              </a:solidFill>
              <a:latin typeface="Helvetica Light"/>
              <a:ea typeface="Helvetica Light"/>
              <a:cs typeface="Helvetica Light"/>
              <a:sym typeface="Helvetica Light"/>
            </a:endParaRPr>
          </a:p>
        </p:txBody>
      </p:sp>
      <p:pic>
        <p:nvPicPr>
          <p:cNvPr id="13" name="image4.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55955" y="188462"/>
            <a:ext cx="1323027" cy="240833"/>
          </a:xfrm>
          <a:prstGeom prst="rect">
            <a:avLst/>
          </a:prstGeom>
          <a:ln w="12700">
            <a:miter lim="400000"/>
          </a:ln>
        </p:spPr>
      </p:pic>
      <p:pic>
        <p:nvPicPr>
          <p:cNvPr id="14" name="image5.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10701952" y="3361"/>
            <a:ext cx="1460921" cy="472887"/>
          </a:xfrm>
          <a:prstGeom prst="rect">
            <a:avLst/>
          </a:prstGeom>
          <a:ln w="12700">
            <a:miter lim="400000"/>
          </a:ln>
        </p:spPr>
      </p:pic>
      <p:sp>
        <p:nvSpPr>
          <p:cNvPr id="2" name="Title 1"/>
          <p:cNvSpPr>
            <a:spLocks noGrp="1"/>
          </p:cNvSpPr>
          <p:nvPr>
            <p:ph type="ctrTitle"/>
          </p:nvPr>
        </p:nvSpPr>
        <p:spPr>
          <a:xfrm>
            <a:off x="1524000" y="1122363"/>
            <a:ext cx="9144000" cy="2387600"/>
          </a:xfrm>
        </p:spPr>
        <p:txBody>
          <a:bodyPr anchor="b">
            <a:normAutofit/>
          </a:bodyPr>
          <a:lstStyle>
            <a:lvl1pPr marL="0" algn="ctr" defTabSz="228512" rtl="0" eaLnBrk="1" latinLnBrk="0" hangingPunct="1">
              <a:lnSpc>
                <a:spcPct val="80000"/>
              </a:lnSpc>
              <a:defRPr lang="en-US" sz="5600" b="0" kern="200" dirty="0">
                <a:solidFill>
                  <a:srgbClr val="FFFFFF"/>
                </a:solidFill>
                <a:latin typeface="Arial Narrow" panose="020B0606020202030204" pitchFamily="34" charset="0"/>
                <a:ea typeface="Oswald Bold"/>
                <a:cs typeface="Oswald Bold"/>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defTabSz="228512" rtl="0" eaLnBrk="1" latinLnBrk="0" hangingPunct="1">
              <a:lnSpc>
                <a:spcPct val="100000"/>
              </a:lnSpc>
              <a:buNone/>
              <a:defRPr lang="en-US" sz="4800" b="0" kern="200" dirty="0">
                <a:solidFill>
                  <a:srgbClr val="FFFFFF"/>
                </a:solidFill>
                <a:latin typeface="Arial Narrow" panose="020B060602020203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CF9EA85-E36C-486C-83BC-622755CF22A0}" type="datetime1">
              <a:rPr lang="en-US" smtClean="0">
                <a:solidFill>
                  <a:prstClr val="white"/>
                </a:solidFill>
              </a:rPr>
              <a:pPr/>
              <a:t>29-Aug-19</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0182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3" name="Content Placeholder 2"/>
          <p:cNvSpPr>
            <a:spLocks noGrp="1"/>
          </p:cNvSpPr>
          <p:nvPr>
            <p:ph idx="1"/>
          </p:nvPr>
        </p:nvSpPr>
        <p:spPr>
          <a:xfrm>
            <a:off x="736600" y="880534"/>
            <a:ext cx="10515600" cy="541866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418C5DE9-60AF-4A30-95B9-50D731AFA246}" type="datetime1">
              <a:rPr lang="en-IN" smtClean="0">
                <a:solidFill>
                  <a:prstClr val="white"/>
                </a:solidFill>
              </a:rPr>
              <a:pPr/>
              <a:t>29-08-2019</a:t>
            </a:fld>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372770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14"/>
          <p:cNvSpPr/>
          <p:nvPr userDrawn="1"/>
        </p:nvSpPr>
        <p:spPr>
          <a:xfrm>
            <a:off x="4584701" y="6418497"/>
            <a:ext cx="7607300" cy="427271"/>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a:ext>
            </a:extLst>
          </a:blip>
          <a:srcRect t="15909" b="19005"/>
          <a:stretch/>
        </p:blipFill>
        <p:spPr>
          <a:xfrm>
            <a:off x="0" y="-16933"/>
            <a:ext cx="12192000" cy="1524000"/>
          </a:xfrm>
          <a:prstGeom prst="rect">
            <a:avLst/>
          </a:prstGeom>
        </p:spPr>
      </p:pic>
      <p:sp>
        <p:nvSpPr>
          <p:cNvPr id="2" name="Title 1"/>
          <p:cNvSpPr>
            <a:spLocks noGrp="1"/>
          </p:cNvSpPr>
          <p:nvPr>
            <p:ph type="title"/>
          </p:nvPr>
        </p:nvSpPr>
        <p:spPr>
          <a:xfrm>
            <a:off x="838200" y="270627"/>
            <a:ext cx="8492067" cy="948879"/>
          </a:xfrm>
        </p:spPr>
        <p:txBody>
          <a:bodyPr/>
          <a:lstStyle/>
          <a:p>
            <a:r>
              <a:rPr lang="en-US" dirty="0"/>
              <a:t>Click to edit Master title style</a:t>
            </a:r>
          </a:p>
        </p:txBody>
      </p:sp>
      <p:sp>
        <p:nvSpPr>
          <p:cNvPr id="3" name="Content Placeholder 2"/>
          <p:cNvSpPr>
            <a:spLocks noGrp="1"/>
          </p:cNvSpPr>
          <p:nvPr>
            <p:ph idx="1"/>
          </p:nvPr>
        </p:nvSpPr>
        <p:spPr>
          <a:xfrm>
            <a:off x="838200" y="2071937"/>
            <a:ext cx="10515600" cy="4105027"/>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82529" y="6503353"/>
            <a:ext cx="961475" cy="274324"/>
          </a:xfrm>
        </p:spPr>
        <p:txBody>
          <a:bodyPr/>
          <a:lstStyle/>
          <a:p>
            <a:fld id="{4B60936A-F166-4DBE-8D1A-56F55EA148F8}" type="datetime1">
              <a:rPr lang="en-IN" smtClean="0">
                <a:solidFill>
                  <a:prstClr val="black">
                    <a:tint val="75000"/>
                  </a:prstClr>
                </a:solidFill>
              </a:rPr>
              <a:pPr/>
              <a:t>29-08-2019</a:t>
            </a:fld>
            <a:endParaRPr lang="en-IN" dirty="0">
              <a:solidFill>
                <a:prstClr val="black">
                  <a:tint val="75000"/>
                </a:prstClr>
              </a:solidFill>
            </a:endParaRPr>
          </a:p>
        </p:txBody>
      </p:sp>
      <p:sp>
        <p:nvSpPr>
          <p:cNvPr id="6" name="Slide Number Placeholder 5"/>
          <p:cNvSpPr>
            <a:spLocks noGrp="1"/>
          </p:cNvSpPr>
          <p:nvPr>
            <p:ph type="sldNum" sz="quarter" idx="12"/>
          </p:nvPr>
        </p:nvSpPr>
        <p:spPr>
          <a:xfrm>
            <a:off x="10879238" y="6503353"/>
            <a:ext cx="542727" cy="274324"/>
          </a:xfrm>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10122627" y="178049"/>
            <a:ext cx="1820512" cy="932755"/>
          </a:xfrm>
          <a:prstGeom prst="rect">
            <a:avLst/>
          </a:prstGeom>
        </p:spPr>
      </p:pic>
    </p:spTree>
    <p:extLst>
      <p:ext uri="{BB962C8B-B14F-4D97-AF65-F5344CB8AC3E}">
        <p14:creationId xmlns:p14="http://schemas.microsoft.com/office/powerpoint/2010/main" xmlns="" val="336445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70EF1-9D1D-401B-95C7-E8E33E713ED7}" type="datetime1">
              <a:rPr lang="en-IN" smtClean="0">
                <a:solidFill>
                  <a:prstClr val="black">
                    <a:tint val="75000"/>
                  </a:prstClr>
                </a:solidFill>
              </a:rPr>
              <a:pPr/>
              <a:t>29-08-2019</a:t>
            </a:fld>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188700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8AF847-6538-4E52-A323-BA25304E47DD}" type="datetime1">
              <a:rPr lang="en-IN" smtClean="0">
                <a:solidFill>
                  <a:prstClr val="black">
                    <a:tint val="75000"/>
                  </a:prstClr>
                </a:solidFill>
              </a:rPr>
              <a:pPr/>
              <a:t>29-08-2019</a:t>
            </a:fld>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
        <p:nvSpPr>
          <p:cNvPr id="2" name="Title 1"/>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308778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BADDD-1847-48AF-8317-EF4824EA4552}" type="datetime1">
              <a:rPr lang="en-IN" smtClean="0">
                <a:solidFill>
                  <a:prstClr val="black">
                    <a:tint val="75000"/>
                  </a:prstClr>
                </a:solidFill>
              </a:rPr>
              <a:pPr/>
              <a:t>29-08-2019</a:t>
            </a:fld>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157730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FB7029-C15F-4478-BC26-97F3F7A2B0EA}" type="datetime1">
              <a:rPr lang="en-IN" smtClean="0">
                <a:solidFill>
                  <a:prstClr val="black">
                    <a:tint val="75000"/>
                  </a:prstClr>
                </a:solidFill>
              </a:rPr>
              <a:pPr/>
              <a:t>29-08-2019</a:t>
            </a:fld>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15115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8B9467-1524-4B4D-A612-D002BE49AEDF}" type="datetime1">
              <a:rPr lang="en-IN" smtClean="0">
                <a:solidFill>
                  <a:prstClr val="black">
                    <a:tint val="75000"/>
                  </a:prstClr>
                </a:solidFill>
              </a:rPr>
              <a:pPr/>
              <a:t>29-08-2019</a:t>
            </a:fld>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86147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A8800-D50E-4129-A7E0-73A3CD898F19}" type="datetime1">
              <a:rPr lang="en-IN" smtClean="0">
                <a:solidFill>
                  <a:prstClr val="black">
                    <a:tint val="75000"/>
                  </a:prstClr>
                </a:solidFill>
              </a:rPr>
              <a:pPr/>
              <a:t>29-08-2019</a:t>
            </a:fld>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161744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C11663-9475-4FB3-9520-BFCA0F31DF99}" type="datetime1">
              <a:rPr lang="en-IN" smtClean="0">
                <a:solidFill>
                  <a:prstClr val="black">
                    <a:tint val="75000"/>
                  </a:prstClr>
                </a:solidFill>
              </a:rPr>
              <a:pPr/>
              <a:t>29-08-2019</a:t>
            </a:fld>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4169024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A82C86-938A-47B8-83FE-4EED8CBD8F3E}" type="datetime1">
              <a:rPr lang="en-IN" smtClean="0">
                <a:solidFill>
                  <a:prstClr val="black">
                    <a:tint val="75000"/>
                  </a:prstClr>
                </a:solidFill>
              </a:rPr>
              <a:pPr/>
              <a:t>29-08-2019</a:t>
            </a:fld>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6436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
            <a:ext cx="10515600" cy="692211"/>
          </a:xfrm>
        </p:spPr>
        <p:txBody>
          <a:bodyPr>
            <a:noAutofit/>
          </a:bodyPr>
          <a:lstStyle>
            <a:lvl1pPr algn="ctr">
              <a:defRPr sz="4267">
                <a:solidFill>
                  <a:srgbClr val="53DCED"/>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58A93B32-F377-4BA2-88A6-8404CA70E700}" type="datetime1">
              <a:rPr lang="en-US" smtClean="0">
                <a:solidFill>
                  <a:prstClr val="white">
                    <a:lumMod val="50000"/>
                  </a:prstClr>
                </a:solidFill>
              </a:rPr>
              <a:pPr/>
              <a:t>29-Aug-19</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
        <p:nvSpPr>
          <p:cNvPr id="9" name="Shape 242"/>
          <p:cNvSpPr/>
          <p:nvPr userDrawn="1"/>
        </p:nvSpPr>
        <p:spPr>
          <a:xfrm>
            <a:off x="5778618" y="1179891"/>
            <a:ext cx="634791" cy="0"/>
          </a:xfrm>
          <a:prstGeom prst="line">
            <a:avLst/>
          </a:prstGeom>
          <a:ln w="38100">
            <a:solidFill>
              <a:srgbClr val="53DCED"/>
            </a:solidFill>
            <a:miter lim="400000"/>
          </a:ln>
        </p:spPr>
        <p:txBody>
          <a:bodyPr lIns="22852" tIns="22852" rIns="22852" bIns="22852"/>
          <a:lstStyle/>
          <a:p>
            <a:pPr defTabSz="228413"/>
            <a:endParaRPr sz="337" dirty="0">
              <a:solidFill>
                <a:prstClr val="black"/>
              </a:solidFill>
            </a:endParaRPr>
          </a:p>
        </p:txBody>
      </p:sp>
      <p:sp>
        <p:nvSpPr>
          <p:cNvPr id="11" name="Subtitle 2"/>
          <p:cNvSpPr>
            <a:spLocks noGrp="1"/>
          </p:cNvSpPr>
          <p:nvPr>
            <p:ph type="subTitle" idx="13"/>
          </p:nvPr>
        </p:nvSpPr>
        <p:spPr>
          <a:xfrm>
            <a:off x="1524000" y="1425581"/>
            <a:ext cx="9144000" cy="403220"/>
          </a:xfrm>
        </p:spPr>
        <p:txBody>
          <a:bodyPr>
            <a:normAutofit/>
          </a:bodyPr>
          <a:lstStyle>
            <a:lvl1pPr marL="0" indent="0" algn="ctr" defTabSz="228512" rtl="0" eaLnBrk="1" latinLnBrk="0" hangingPunct="1">
              <a:lnSpc>
                <a:spcPct val="100000"/>
              </a:lnSpc>
              <a:buNone/>
              <a:defRPr lang="en-US" sz="1867" b="0" kern="200" dirty="0">
                <a:solidFill>
                  <a:srgbClr val="535353"/>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Tree>
    <p:extLst>
      <p:ext uri="{BB962C8B-B14F-4D97-AF65-F5344CB8AC3E}">
        <p14:creationId xmlns:p14="http://schemas.microsoft.com/office/powerpoint/2010/main" xmlns="" val="322813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CE72E-5850-4A17-8D6C-E734AB225563}" type="datetime1">
              <a:rPr lang="en-IN" smtClean="0">
                <a:solidFill>
                  <a:prstClr val="black">
                    <a:tint val="75000"/>
                  </a:prstClr>
                </a:solidFill>
              </a:rPr>
              <a:pPr/>
              <a:t>29-08-2019</a:t>
            </a:fld>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4176574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01AE8-AEF6-4D1D-BF63-924B80FE1497}" type="datetime1">
              <a:rPr lang="en-IN" smtClean="0">
                <a:solidFill>
                  <a:prstClr val="black">
                    <a:tint val="75000"/>
                  </a:prstClr>
                </a:solidFill>
              </a:rPr>
              <a:pPr/>
              <a:t>29-08-2019</a:t>
            </a:fld>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82796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 name="Group 7"/>
          <p:cNvGrpSpPr/>
          <p:nvPr userDrawn="1"/>
        </p:nvGrpSpPr>
        <p:grpSpPr>
          <a:xfrm>
            <a:off x="0" y="6731802"/>
            <a:ext cx="12192000" cy="12619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
        <p:nvSpPr>
          <p:cNvPr id="22" name="Flowchart: Off-page Connector 21"/>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3"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962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ee 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8597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grpSp>
        <p:nvGrpSpPr>
          <p:cNvPr id="3" name="Group 7"/>
          <p:cNvGrpSpPr/>
          <p:nvPr userDrawn="1"/>
        </p:nvGrpSpPr>
        <p:grpSpPr>
          <a:xfrm>
            <a:off x="0" y="6731802"/>
            <a:ext cx="12192000" cy="12619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Tree>
    <p:extLst>
      <p:ext uri="{BB962C8B-B14F-4D97-AF65-F5344CB8AC3E}">
        <p14:creationId xmlns:p14="http://schemas.microsoft.com/office/powerpoint/2010/main" xmlns="" val="3979065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Flowchart: Off-page Connector 9"/>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1"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4130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xmlns="" val="16208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oter+Number">
    <p:spTree>
      <p:nvGrpSpPr>
        <p:cNvPr id="1" name=""/>
        <p:cNvGrpSpPr/>
        <p:nvPr/>
      </p:nvGrpSpPr>
      <p:grpSpPr>
        <a:xfrm>
          <a:off x="0" y="0"/>
          <a:ext cx="0" cy="0"/>
          <a:chOff x="0" y="0"/>
          <a:chExt cx="0" cy="0"/>
        </a:xfrm>
      </p:grpSpPr>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5" name="Rectangle 14"/>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7" name="Rectangle 16"/>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10" name="Group 44"/>
            <p:cNvGrpSpPr/>
            <p:nvPr/>
          </p:nvGrpSpPr>
          <p:grpSpPr>
            <a:xfrm>
              <a:off x="3752335" y="2573904"/>
              <a:ext cx="5014943" cy="44695"/>
              <a:chOff x="0" y="2573904"/>
              <a:chExt cx="5014943" cy="44695"/>
            </a:xfrm>
          </p:grpSpPr>
          <p:sp>
            <p:nvSpPr>
              <p:cNvPr id="11" name="Rectangle 10"/>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2" name="Rectangle 11"/>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
        <p:nvSpPr>
          <p:cNvPr id="18" name="Flowchart: Off-page Connector 17"/>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16841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Flowchart: Off-page Connector 7"/>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9"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6908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
        <p:nvSpPr>
          <p:cNvPr id="10" name="Flowchart: Off-page Connector 9"/>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1"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63281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
            <a:ext cx="10515600" cy="692211"/>
          </a:xfrm>
        </p:spPr>
        <p:txBody>
          <a:bodyPr>
            <a:noAutofit/>
          </a:bodyPr>
          <a:lstStyle>
            <a:lvl1pPr algn="ctr">
              <a:defRPr sz="4267">
                <a:solidFill>
                  <a:srgbClr val="53DCED"/>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EA5B986A-BD57-4B26-8BF9-BFF52F5C24F2}" type="datetime1">
              <a:rPr lang="en-US" smtClean="0">
                <a:solidFill>
                  <a:prstClr val="white">
                    <a:lumMod val="50000"/>
                  </a:prstClr>
                </a:solidFill>
              </a:rPr>
              <a:pPr/>
              <a:t>29-Aug-19</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
        <p:nvSpPr>
          <p:cNvPr id="9" name="Shape 242"/>
          <p:cNvSpPr/>
          <p:nvPr userDrawn="1"/>
        </p:nvSpPr>
        <p:spPr>
          <a:xfrm>
            <a:off x="5778618" y="1179891"/>
            <a:ext cx="634791" cy="0"/>
          </a:xfrm>
          <a:prstGeom prst="line">
            <a:avLst/>
          </a:prstGeom>
          <a:ln w="38100">
            <a:solidFill>
              <a:srgbClr val="53DCED"/>
            </a:solidFill>
            <a:miter lim="400000"/>
          </a:ln>
        </p:spPr>
        <p:txBody>
          <a:bodyPr lIns="22852" tIns="22852" rIns="22852" bIns="22852"/>
          <a:lstStyle/>
          <a:p>
            <a:pPr defTabSz="228413"/>
            <a:endParaRPr sz="337" dirty="0">
              <a:solidFill>
                <a:prstClr val="black"/>
              </a:solidFill>
            </a:endParaRPr>
          </a:p>
        </p:txBody>
      </p:sp>
    </p:spTree>
    <p:extLst>
      <p:ext uri="{BB962C8B-B14F-4D97-AF65-F5344CB8AC3E}">
        <p14:creationId xmlns:p14="http://schemas.microsoft.com/office/powerpoint/2010/main" xmlns="" val="969343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image3.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680" y="552141"/>
            <a:ext cx="12213359" cy="6298324"/>
          </a:xfrm>
          <a:prstGeom prst="rect">
            <a:avLst/>
          </a:prstGeom>
          <a:ln w="12700">
            <a:miter lim="400000"/>
          </a:ln>
        </p:spPr>
      </p:pic>
      <p:sp>
        <p:nvSpPr>
          <p:cNvPr id="9" name="Shape 188"/>
          <p:cNvSpPr/>
          <p:nvPr userDrawn="1"/>
        </p:nvSpPr>
        <p:spPr>
          <a:xfrm>
            <a:off x="7475240" y="134807"/>
            <a:ext cx="2840889" cy="0"/>
          </a:xfrm>
          <a:prstGeom prst="line">
            <a:avLst/>
          </a:prstGeom>
          <a:ln w="38100">
            <a:solidFill>
              <a:srgbClr val="FFFFFF"/>
            </a:solidFill>
            <a:miter lim="400000"/>
          </a:ln>
        </p:spPr>
        <p:txBody>
          <a:bodyPr lIns="22852" tIns="22852" rIns="22852" bIns="22852"/>
          <a:lstStyle/>
          <a:p>
            <a:pPr defTabSz="228413"/>
            <a:endParaRPr sz="337" dirty="0">
              <a:solidFill>
                <a:prstClr val="black"/>
              </a:solidFill>
              <a:latin typeface="Arial Narrow" panose="020B0606020202030204" pitchFamily="34" charset="0"/>
            </a:endParaRPr>
          </a:p>
        </p:txBody>
      </p:sp>
      <p:sp>
        <p:nvSpPr>
          <p:cNvPr id="8" name="Shape 187"/>
          <p:cNvSpPr/>
          <p:nvPr userDrawn="1"/>
        </p:nvSpPr>
        <p:spPr>
          <a:xfrm>
            <a:off x="-8131" y="638152"/>
            <a:ext cx="12208259" cy="6342103"/>
          </a:xfrm>
          <a:prstGeom prst="rect">
            <a:avLst/>
          </a:prstGeom>
          <a:gradFill>
            <a:gsLst>
              <a:gs pos="0">
                <a:srgbClr val="00B5FF">
                  <a:alpha val="60713"/>
                </a:srgbClr>
              </a:gs>
              <a:gs pos="51263">
                <a:srgbClr val="4C62D2">
                  <a:alpha val="60713"/>
                </a:srgbClr>
              </a:gs>
              <a:gs pos="100000">
                <a:srgbClr val="9514A7">
                  <a:alpha val="60713"/>
                </a:srgbClr>
              </a:gs>
            </a:gsLst>
            <a:lin ang="4500000"/>
          </a:gradFill>
          <a:ln w="12700">
            <a:miter lim="400000"/>
          </a:ln>
        </p:spPr>
        <p:txBody>
          <a:bodyPr lIns="25392" tIns="25392" rIns="25392" bIns="25392" anchor="ctr"/>
          <a:lstStyle/>
          <a:p>
            <a:pPr defTabSz="228413">
              <a:defRPr sz="3200">
                <a:solidFill>
                  <a:srgbClr val="00C6FD"/>
                </a:solidFill>
                <a:latin typeface="Helvetica Light"/>
                <a:ea typeface="Helvetica Light"/>
                <a:cs typeface="Helvetica Light"/>
                <a:sym typeface="Helvetica Light"/>
              </a:defRPr>
            </a:pPr>
            <a:endParaRPr sz="1600" dirty="0">
              <a:solidFill>
                <a:srgbClr val="00C6FD"/>
              </a:solidFill>
              <a:latin typeface="Helvetica Light"/>
              <a:ea typeface="Helvetica Light"/>
              <a:cs typeface="Helvetica Light"/>
              <a:sym typeface="Helvetica Light"/>
            </a:endParaRPr>
          </a:p>
        </p:txBody>
      </p:sp>
      <p:sp>
        <p:nvSpPr>
          <p:cNvPr id="11" name="Shape 190"/>
          <p:cNvSpPr/>
          <p:nvPr userDrawn="1"/>
        </p:nvSpPr>
        <p:spPr>
          <a:xfrm>
            <a:off x="4301303" y="5954270"/>
            <a:ext cx="51345" cy="243512"/>
          </a:xfrm>
          <a:prstGeom prst="rect">
            <a:avLst/>
          </a:prstGeom>
          <a:ln w="12700">
            <a:miter lim="400000"/>
          </a:ln>
          <a:extLst>
            <a:ext uri="{C572A759-6A51-4108-AA02-DFA0A04FC94B}">
              <ma14:wrappingTextBoxFlag xmlns:ma14="http://schemas.microsoft.com/office/mac/drawingml/2011/main" xmlns="" val="1"/>
            </a:ext>
          </a:extLst>
        </p:spPr>
        <p:txBody>
          <a:bodyPr wrap="none" lIns="25392" tIns="25392" rIns="25392" bIns="25392" anchor="ctr">
            <a:spAutoFit/>
          </a:bodyPr>
          <a:lstStyle>
            <a:lvl1pPr>
              <a:defRPr sz="2500">
                <a:solidFill>
                  <a:srgbClr val="FFFFFF"/>
                </a:solidFill>
                <a:latin typeface="Lato Regular"/>
                <a:ea typeface="Lato Regular"/>
                <a:cs typeface="Lato Regular"/>
                <a:sym typeface="Lato Regular"/>
              </a:defRPr>
            </a:lvl1pPr>
          </a:lstStyle>
          <a:p>
            <a:pPr defTabSz="228413"/>
            <a:endParaRPr sz="1249" dirty="0">
              <a:latin typeface="Verdana" panose="020B0604030504040204" pitchFamily="34" charset="0"/>
              <a:ea typeface="Verdana" panose="020B0604030504040204" pitchFamily="34" charset="0"/>
              <a:cs typeface="Verdana" panose="020B0604030504040204" pitchFamily="34" charset="0"/>
            </a:endParaRPr>
          </a:p>
        </p:txBody>
      </p:sp>
      <p:sp>
        <p:nvSpPr>
          <p:cNvPr id="12" name="Shape 191"/>
          <p:cNvSpPr/>
          <p:nvPr userDrawn="1"/>
        </p:nvSpPr>
        <p:spPr>
          <a:xfrm>
            <a:off x="2751" y="-8509"/>
            <a:ext cx="12219149" cy="634791"/>
          </a:xfrm>
          <a:prstGeom prst="rect">
            <a:avLst/>
          </a:prstGeom>
          <a:solidFill>
            <a:srgbClr val="FFFFFF"/>
          </a:solidFill>
          <a:ln w="12700">
            <a:miter lim="400000"/>
          </a:ln>
        </p:spPr>
        <p:txBody>
          <a:bodyPr lIns="25392" tIns="25392" rIns="25392" bIns="25392" anchor="ctr"/>
          <a:lstStyle/>
          <a:p>
            <a:pPr defTabSz="228413">
              <a:defRPr>
                <a:latin typeface="Helvetica Light"/>
                <a:ea typeface="Helvetica Light"/>
                <a:cs typeface="Helvetica Light"/>
                <a:sym typeface="Helvetica Light"/>
              </a:defRPr>
            </a:pPr>
            <a:endParaRPr sz="337" dirty="0">
              <a:solidFill>
                <a:prstClr val="black"/>
              </a:solidFill>
              <a:latin typeface="Helvetica Light"/>
              <a:ea typeface="Helvetica Light"/>
              <a:cs typeface="Helvetica Light"/>
              <a:sym typeface="Helvetica Light"/>
            </a:endParaRPr>
          </a:p>
        </p:txBody>
      </p:sp>
      <p:pic>
        <p:nvPicPr>
          <p:cNvPr id="13" name="image4.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55955" y="188462"/>
            <a:ext cx="1323027" cy="240833"/>
          </a:xfrm>
          <a:prstGeom prst="rect">
            <a:avLst/>
          </a:prstGeom>
          <a:ln w="12700">
            <a:miter lim="400000"/>
          </a:ln>
        </p:spPr>
      </p:pic>
      <p:pic>
        <p:nvPicPr>
          <p:cNvPr id="14" name="image5.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10701952" y="3361"/>
            <a:ext cx="1460921" cy="472887"/>
          </a:xfrm>
          <a:prstGeom prst="rect">
            <a:avLst/>
          </a:prstGeom>
          <a:ln w="12700">
            <a:miter lim="400000"/>
          </a:ln>
        </p:spPr>
      </p:pic>
      <p:sp>
        <p:nvSpPr>
          <p:cNvPr id="2" name="Title 1"/>
          <p:cNvSpPr>
            <a:spLocks noGrp="1"/>
          </p:cNvSpPr>
          <p:nvPr>
            <p:ph type="ctrTitle"/>
          </p:nvPr>
        </p:nvSpPr>
        <p:spPr>
          <a:xfrm>
            <a:off x="1524000" y="1122363"/>
            <a:ext cx="9144000" cy="2387600"/>
          </a:xfrm>
        </p:spPr>
        <p:txBody>
          <a:bodyPr anchor="b">
            <a:normAutofit/>
          </a:bodyPr>
          <a:lstStyle>
            <a:lvl1pPr marL="0" algn="ctr" defTabSz="228512" rtl="0" eaLnBrk="1" latinLnBrk="0" hangingPunct="1">
              <a:lnSpc>
                <a:spcPct val="80000"/>
              </a:lnSpc>
              <a:defRPr lang="en-US" sz="5600" b="0" kern="200" dirty="0">
                <a:solidFill>
                  <a:srgbClr val="FFFFFF"/>
                </a:solidFill>
                <a:latin typeface="Arial Narrow" panose="020B0606020202030204" pitchFamily="34" charset="0"/>
                <a:ea typeface="Oswald Bold"/>
                <a:cs typeface="Oswald Bold"/>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defTabSz="228512" rtl="0" eaLnBrk="1" latinLnBrk="0" hangingPunct="1">
              <a:lnSpc>
                <a:spcPct val="100000"/>
              </a:lnSpc>
              <a:buNone/>
              <a:defRPr lang="en-US" sz="4800" b="0" kern="200" dirty="0">
                <a:solidFill>
                  <a:srgbClr val="FFFFFF"/>
                </a:solidFill>
                <a:latin typeface="Arial Narrow" panose="020B060602020203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CF9EA85-E36C-486C-83BC-622755CF22A0}" type="datetime1">
              <a:rPr lang="en-US" smtClean="0">
                <a:solidFill>
                  <a:prstClr val="white"/>
                </a:solidFill>
              </a:rPr>
              <a:pPr/>
              <a:t>29-Aug-19</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6766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Divider Slide">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9411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3" name="Content Placeholder 2"/>
          <p:cNvSpPr>
            <a:spLocks noGrp="1"/>
          </p:cNvSpPr>
          <p:nvPr>
            <p:ph idx="1"/>
          </p:nvPr>
        </p:nvSpPr>
        <p:spPr>
          <a:xfrm>
            <a:off x="736600" y="880534"/>
            <a:ext cx="10515600" cy="541866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418C5DE9-60AF-4A30-95B9-50D731AFA246}" type="datetime1">
              <a:rPr lang="en-IN" smtClean="0">
                <a:solidFill>
                  <a:prstClr val="white"/>
                </a:solidFill>
              </a:rPr>
              <a:pPr/>
              <a:t>29-08-2019</a:t>
            </a:fld>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pic>
        <p:nvPicPr>
          <p:cNvPr id="5" name="Picture 4">
            <a:extLst>
              <a:ext uri="{FF2B5EF4-FFF2-40B4-BE49-F238E27FC236}">
                <a16:creationId xmlns:a16="http://schemas.microsoft.com/office/drawing/2014/main" xmlns="" id="{AB6F87D0-C691-46ED-9A66-DB20FF1BB04E}"/>
              </a:ext>
            </a:extLst>
          </p:cNvPr>
          <p:cNvPicPr>
            <a:picLocks noChangeAspect="1"/>
          </p:cNvPicPr>
          <p:nvPr userDrawn="1"/>
        </p:nvPicPr>
        <p:blipFill>
          <a:blip r:embed="rId3"/>
          <a:stretch>
            <a:fillRect/>
          </a:stretch>
        </p:blipFill>
        <p:spPr>
          <a:xfrm>
            <a:off x="558426" y="113924"/>
            <a:ext cx="1536381" cy="336322"/>
          </a:xfrm>
          <a:prstGeom prst="rect">
            <a:avLst/>
          </a:prstGeom>
        </p:spPr>
      </p:pic>
    </p:spTree>
    <p:extLst>
      <p:ext uri="{BB962C8B-B14F-4D97-AF65-F5344CB8AC3E}">
        <p14:creationId xmlns:p14="http://schemas.microsoft.com/office/powerpoint/2010/main" xmlns="" val="1816019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5"/>
          <p:cNvSpPr txBox="1"/>
          <p:nvPr userDrawn="1"/>
        </p:nvSpPr>
        <p:spPr>
          <a:xfrm>
            <a:off x="465259" y="6572250"/>
            <a:ext cx="7575463" cy="230832"/>
          </a:xfrm>
          <a:prstGeom prst="rect">
            <a:avLst/>
          </a:prstGeom>
          <a:noFill/>
        </p:spPr>
        <p:txBody>
          <a:bodyPr wrap="square" lIns="0">
            <a:spAutoFit/>
          </a:bodyPr>
          <a:lstStyle/>
          <a:p>
            <a:pPr>
              <a:defRPr/>
            </a:pPr>
            <a:r>
              <a:rPr lang="en-US" sz="900" dirty="0">
                <a:solidFill>
                  <a:srgbClr val="858789"/>
                </a:solidFill>
                <a:cs typeface="Arial" pitchFamily="34" charset="0"/>
              </a:rPr>
              <a:t>Copyright © 2014 Accenture. All rights reserved.</a:t>
            </a:r>
          </a:p>
        </p:txBody>
      </p:sp>
      <p:sp>
        <p:nvSpPr>
          <p:cNvPr id="8" name="TextBox 7"/>
          <p:cNvSpPr txBox="1"/>
          <p:nvPr userDrawn="1"/>
        </p:nvSpPr>
        <p:spPr>
          <a:xfrm>
            <a:off x="10992487" y="6562940"/>
            <a:ext cx="715200" cy="244800"/>
          </a:xfrm>
          <a:prstGeom prst="rect">
            <a:avLst/>
          </a:prstGeom>
          <a:noFill/>
        </p:spPr>
        <p:txBody>
          <a:bodyPr wrap="square" lIns="0" tIns="0" rIns="0" bIns="0" rtlCol="0" anchor="ctr" anchorCtr="0">
            <a:noAutofit/>
          </a:bodyPr>
          <a:lstStyle/>
          <a:p>
            <a:pPr algn="r"/>
            <a:fld id="{597A8DCA-8F96-49CD-B4D5-7AC92F955860}" type="slidenum">
              <a:rPr lang="en-US" sz="900" smtClean="0">
                <a:solidFill>
                  <a:srgbClr val="858789"/>
                </a:solidFill>
                <a:latin typeface="Arial" pitchFamily="34" charset="0"/>
                <a:cs typeface="Arial" pitchFamily="34" charset="0"/>
              </a:rPr>
              <a:pPr algn="r"/>
              <a:t>‹#›</a:t>
            </a:fld>
            <a:endParaRPr lang="en-US" sz="900" dirty="0">
              <a:solidFill>
                <a:srgbClr val="858789"/>
              </a:solidFill>
              <a:latin typeface="Arial" pitchFamily="34" charset="0"/>
              <a:cs typeface="Arial" pitchFamily="34" charset="0"/>
            </a:endParaRPr>
          </a:p>
        </p:txBody>
      </p:sp>
      <p:sp>
        <p:nvSpPr>
          <p:cNvPr id="11" name="Title Placeholder 1"/>
          <p:cNvSpPr>
            <a:spLocks noGrp="1"/>
          </p:cNvSpPr>
          <p:nvPr>
            <p:ph type="title"/>
          </p:nvPr>
        </p:nvSpPr>
        <p:spPr>
          <a:xfrm>
            <a:off x="457319" y="150906"/>
            <a:ext cx="11250368" cy="890570"/>
          </a:xfrm>
          <a:prstGeom prst="rect">
            <a:avLst/>
          </a:prstGeom>
        </p:spPr>
        <p:txBody>
          <a:bodyPr vert="horz" lIns="0" tIns="0" rIns="0" bIns="0" rtlCol="0" anchor="b" anchorCtr="0">
            <a:noAutofit/>
          </a:bodyPr>
          <a:lstStyle/>
          <a:p>
            <a:r>
              <a:rPr lang="en-US"/>
              <a:t>Slide title: uses this font color (24pt)</a:t>
            </a:r>
            <a:endParaRPr lang="en-US" dirty="0"/>
          </a:p>
        </p:txBody>
      </p:sp>
      <p:sp>
        <p:nvSpPr>
          <p:cNvPr id="12" name="Textplatzhalter 16"/>
          <p:cNvSpPr>
            <a:spLocks noGrp="1"/>
          </p:cNvSpPr>
          <p:nvPr>
            <p:ph type="body" sz="quarter" idx="14"/>
          </p:nvPr>
        </p:nvSpPr>
        <p:spPr>
          <a:xfrm>
            <a:off x="457319" y="1390650"/>
            <a:ext cx="11250368" cy="5049838"/>
          </a:xfrm>
          <a:prstGeom prst="rect">
            <a:avLst/>
          </a:prstGeom>
        </p:spPr>
        <p:txBody>
          <a:bodyPr lIns="0" rIns="0"/>
          <a:lstStyle>
            <a:lvl1pPr marL="177800" indent="-177800">
              <a:spcBef>
                <a:spcPts val="0"/>
              </a:spcBef>
              <a:spcAft>
                <a:spcPts val="600"/>
              </a:spcAft>
              <a:buClr>
                <a:schemeClr val="tx1"/>
              </a:buClr>
              <a:buFont typeface="Arial" pitchFamily="34" charset="0"/>
              <a:buChar char="•"/>
              <a:defRPr sz="1800"/>
            </a:lvl1pPr>
            <a:lvl2pPr marL="355600" indent="-177800">
              <a:spcBef>
                <a:spcPts val="0"/>
              </a:spcBef>
              <a:spcAft>
                <a:spcPts val="600"/>
              </a:spcAft>
              <a:buClr>
                <a:schemeClr val="tx1"/>
              </a:buClr>
              <a:buFont typeface="Arial" pitchFamily="34" charset="0"/>
              <a:buChar char="−"/>
              <a:defRPr sz="1800"/>
            </a:lvl2pPr>
            <a:lvl3pPr marL="623888" indent="-166688">
              <a:buFont typeface="Arial" pitchFamily="34" charset="0"/>
              <a:buChar char="•"/>
              <a:defRPr sz="1800"/>
            </a:lvl3pPr>
            <a:lvl4pPr marL="803275" indent="-179388">
              <a:buFont typeface="Arial" pitchFamily="34" charset="0"/>
              <a:buChar char="•"/>
              <a:defRPr sz="1800"/>
            </a:lvl4pPr>
            <a:lvl5pPr marL="896938" indent="-93663">
              <a:buFont typeface="Arial" pitchFamily="34" charset="0"/>
              <a:buChar char="•"/>
              <a:defRPr sz="1800"/>
            </a:lvl5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p:txBody>
      </p:sp>
      <p:cxnSp>
        <p:nvCxnSpPr>
          <p:cNvPr id="7" name="Straight Connector 9"/>
          <p:cNvCxnSpPr>
            <a:cxnSpLocks noChangeShapeType="1"/>
          </p:cNvCxnSpPr>
          <p:nvPr userDrawn="1"/>
        </p:nvCxnSpPr>
        <p:spPr bwMode="auto">
          <a:xfrm>
            <a:off x="465260" y="1127852"/>
            <a:ext cx="11726741" cy="0"/>
          </a:xfrm>
          <a:prstGeom prst="line">
            <a:avLst/>
          </a:prstGeom>
          <a:noFill/>
          <a:ln w="12700">
            <a:solidFill>
              <a:schemeClr val="accent2"/>
            </a:solidFill>
            <a:round/>
            <a:headEnd/>
            <a:tailEnd/>
          </a:ln>
        </p:spPr>
      </p:cxnSp>
    </p:spTree>
    <p:extLst>
      <p:ext uri="{BB962C8B-B14F-4D97-AF65-F5344CB8AC3E}">
        <p14:creationId xmlns:p14="http://schemas.microsoft.com/office/powerpoint/2010/main" xmlns="" val="258549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CA56155C-98C8-4AE2-8231-CA2D37208CEC}" type="datetime1">
              <a:rPr lang="en-US" smtClean="0">
                <a:solidFill>
                  <a:prstClr val="white">
                    <a:lumMod val="50000"/>
                  </a:prstClr>
                </a:solidFill>
              </a:rPr>
              <a:pPr/>
              <a:t>29-Aug-19</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xmlns="" val="89127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642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289247"/>
      </p:ext>
    </p:extLst>
  </p:cSld>
  <p:clrMapOvr>
    <a:masterClrMapping/>
  </p:clrMapOvr>
  <p:extLst mod="1">
    <p:ext uri="{DCECCB84-F9BA-43D5-87BE-67443E8EF086}">
      <p15:sldGuideLst xmlns:p15="http://schemas.microsoft.com/office/powerpoint/2012/main" xmlns="">
        <p15:guide id="1" orient="horz" pos="1621">
          <p15:clr>
            <a:srgbClr val="FBAE40"/>
          </p15:clr>
        </p15:guide>
        <p15:guide id="2" pos="28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image3.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680" y="552141"/>
            <a:ext cx="12213359" cy="6298324"/>
          </a:xfrm>
          <a:prstGeom prst="rect">
            <a:avLst/>
          </a:prstGeom>
          <a:ln w="12700">
            <a:miter lim="400000"/>
          </a:ln>
        </p:spPr>
      </p:pic>
      <p:sp>
        <p:nvSpPr>
          <p:cNvPr id="9" name="Shape 188"/>
          <p:cNvSpPr/>
          <p:nvPr userDrawn="1"/>
        </p:nvSpPr>
        <p:spPr>
          <a:xfrm>
            <a:off x="7475240" y="134807"/>
            <a:ext cx="2840889" cy="0"/>
          </a:xfrm>
          <a:prstGeom prst="line">
            <a:avLst/>
          </a:prstGeom>
          <a:ln w="38100">
            <a:solidFill>
              <a:srgbClr val="FFFFFF"/>
            </a:solidFill>
            <a:miter lim="400000"/>
          </a:ln>
        </p:spPr>
        <p:txBody>
          <a:bodyPr lIns="22852" tIns="22852" rIns="22852" bIns="22852"/>
          <a:lstStyle/>
          <a:p>
            <a:pPr defTabSz="228413"/>
            <a:endParaRPr sz="337" dirty="0">
              <a:solidFill>
                <a:prstClr val="black"/>
              </a:solidFill>
              <a:latin typeface="Arial Narrow" panose="020B0606020202030204" pitchFamily="34" charset="0"/>
            </a:endParaRPr>
          </a:p>
        </p:txBody>
      </p:sp>
      <p:sp>
        <p:nvSpPr>
          <p:cNvPr id="8" name="Shape 187"/>
          <p:cNvSpPr/>
          <p:nvPr userDrawn="1"/>
        </p:nvSpPr>
        <p:spPr>
          <a:xfrm>
            <a:off x="-16259" y="552141"/>
            <a:ext cx="12208259" cy="6342103"/>
          </a:xfrm>
          <a:prstGeom prst="rect">
            <a:avLst/>
          </a:prstGeom>
          <a:gradFill>
            <a:gsLst>
              <a:gs pos="0">
                <a:srgbClr val="00B5FF">
                  <a:alpha val="60713"/>
                </a:srgbClr>
              </a:gs>
              <a:gs pos="51263">
                <a:srgbClr val="4C62D2">
                  <a:alpha val="60713"/>
                </a:srgbClr>
              </a:gs>
              <a:gs pos="100000">
                <a:srgbClr val="9514A7">
                  <a:alpha val="60713"/>
                </a:srgbClr>
              </a:gs>
            </a:gsLst>
            <a:lin ang="4500000"/>
          </a:gradFill>
          <a:ln w="12700">
            <a:miter lim="400000"/>
          </a:ln>
        </p:spPr>
        <p:txBody>
          <a:bodyPr lIns="25392" tIns="25392" rIns="25392" bIns="25392" anchor="ctr"/>
          <a:lstStyle/>
          <a:p>
            <a:pPr defTabSz="228413">
              <a:defRPr sz="3200">
                <a:solidFill>
                  <a:srgbClr val="00C6FD"/>
                </a:solidFill>
                <a:latin typeface="Helvetica Light"/>
                <a:ea typeface="Helvetica Light"/>
                <a:cs typeface="Helvetica Light"/>
                <a:sym typeface="Helvetica Light"/>
              </a:defRPr>
            </a:pPr>
            <a:endParaRPr sz="1600" dirty="0">
              <a:solidFill>
                <a:srgbClr val="00C6FD"/>
              </a:solidFill>
              <a:latin typeface="Helvetica Light"/>
              <a:ea typeface="Helvetica Light"/>
              <a:cs typeface="Helvetica Light"/>
              <a:sym typeface="Helvetica Light"/>
            </a:endParaRPr>
          </a:p>
        </p:txBody>
      </p:sp>
      <p:sp>
        <p:nvSpPr>
          <p:cNvPr id="11" name="Shape 190"/>
          <p:cNvSpPr/>
          <p:nvPr userDrawn="1"/>
        </p:nvSpPr>
        <p:spPr>
          <a:xfrm>
            <a:off x="4301303" y="5954270"/>
            <a:ext cx="51345" cy="243512"/>
          </a:xfrm>
          <a:prstGeom prst="rect">
            <a:avLst/>
          </a:prstGeom>
          <a:ln w="12700">
            <a:miter lim="400000"/>
          </a:ln>
          <a:extLst>
            <a:ext uri="{C572A759-6A51-4108-AA02-DFA0A04FC94B}">
              <ma14:wrappingTextBoxFlag xmlns:ma14="http://schemas.microsoft.com/office/mac/drawingml/2011/main" xmlns="" val="1"/>
            </a:ext>
          </a:extLst>
        </p:spPr>
        <p:txBody>
          <a:bodyPr wrap="none" lIns="25392" tIns="25392" rIns="25392" bIns="25392" anchor="ctr">
            <a:spAutoFit/>
          </a:bodyPr>
          <a:lstStyle>
            <a:lvl1pPr>
              <a:defRPr sz="2500">
                <a:solidFill>
                  <a:srgbClr val="FFFFFF"/>
                </a:solidFill>
                <a:latin typeface="Lato Regular"/>
                <a:ea typeface="Lato Regular"/>
                <a:cs typeface="Lato Regular"/>
                <a:sym typeface="Lato Regular"/>
              </a:defRPr>
            </a:lvl1pPr>
          </a:lstStyle>
          <a:p>
            <a:pPr defTabSz="228413"/>
            <a:endParaRPr sz="1249"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defTabSz="228512" rtl="0" eaLnBrk="1" latinLnBrk="0" hangingPunct="1">
              <a:lnSpc>
                <a:spcPct val="100000"/>
              </a:lnSpc>
              <a:buNone/>
              <a:defRPr lang="en-US" sz="4800" b="0" kern="200" dirty="0">
                <a:solidFill>
                  <a:srgbClr val="FFFFFF"/>
                </a:solidFill>
                <a:latin typeface="Arial Narrow" panose="020B060602020203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sz="1200">
                <a:solidFill>
                  <a:schemeClr val="bg1"/>
                </a:solidFill>
              </a:defRPr>
            </a:lvl1pPr>
          </a:lstStyle>
          <a:p>
            <a:r>
              <a:rPr lang="en-IN" dirty="0">
                <a:solidFill>
                  <a:prstClr val="white"/>
                </a:solidFill>
                <a:latin typeface="Verdana" panose="020B0604030504040204" pitchFamily="34" charset="0"/>
                <a:ea typeface="Verdana" panose="020B0604030504040204" pitchFamily="34" charset="0"/>
                <a:cs typeface="Verdana" panose="020B0604030504040204" pitchFamily="34" charset="0"/>
              </a:rPr>
              <a:t>www.Lorhan.com | © Lorhan IT 2019</a:t>
            </a:r>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CF9EA85-E36C-486C-83BC-622755CF22A0}" type="datetime1">
              <a:rPr lang="en-US" smtClean="0">
                <a:solidFill>
                  <a:prstClr val="white"/>
                </a:solidFill>
              </a:rPr>
              <a:pPr/>
              <a:t>29-Aug-19</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pic>
        <p:nvPicPr>
          <p:cNvPr id="1027" name="Picture 1"/>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3746" y="134807"/>
            <a:ext cx="1903006" cy="39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802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Rectangle 1"/>
          <p:cNvSpPr/>
          <p:nvPr userDrawn="1"/>
        </p:nvSpPr>
        <p:spPr>
          <a:xfrm>
            <a:off x="0" y="0"/>
            <a:ext cx="4495800" cy="6858000"/>
          </a:xfrm>
          <a:prstGeom prst="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07139" y="321733"/>
            <a:ext cx="10126261" cy="839568"/>
          </a:xfrm>
        </p:spPr>
        <p:txBody>
          <a:bodyPr anchor="b" anchorCtr="0"/>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xmlns="" val="35612879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3" name="Content Placeholder 2"/>
          <p:cNvSpPr>
            <a:spLocks noGrp="1"/>
          </p:cNvSpPr>
          <p:nvPr>
            <p:ph idx="1"/>
          </p:nvPr>
        </p:nvSpPr>
        <p:spPr>
          <a:xfrm>
            <a:off x="736600" y="880534"/>
            <a:ext cx="10515600" cy="541866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418C5DE9-60AF-4A30-95B9-50D731AFA246}" type="datetime1">
              <a:rPr lang="en-IN" smtClean="0">
                <a:solidFill>
                  <a:prstClr val="white"/>
                </a:solidFill>
              </a:rPr>
              <a:pPr/>
              <a:t>29-08-2019</a:t>
            </a:fld>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pic>
        <p:nvPicPr>
          <p:cNvPr id="5" name="Picture 4">
            <a:extLst>
              <a:ext uri="{FF2B5EF4-FFF2-40B4-BE49-F238E27FC236}">
                <a16:creationId xmlns:a16="http://schemas.microsoft.com/office/drawing/2014/main" xmlns="" id="{AB6F87D0-C691-46ED-9A66-DB20FF1BB04E}"/>
              </a:ext>
            </a:extLst>
          </p:cNvPr>
          <p:cNvPicPr>
            <a:picLocks noChangeAspect="1"/>
          </p:cNvPicPr>
          <p:nvPr userDrawn="1"/>
        </p:nvPicPr>
        <p:blipFill>
          <a:blip r:embed="rId3"/>
          <a:stretch>
            <a:fillRect/>
          </a:stretch>
        </p:blipFill>
        <p:spPr>
          <a:xfrm>
            <a:off x="558426" y="113924"/>
            <a:ext cx="1536381" cy="336322"/>
          </a:xfrm>
          <a:prstGeom prst="rect">
            <a:avLst/>
          </a:prstGeom>
        </p:spPr>
      </p:pic>
    </p:spTree>
    <p:extLst>
      <p:ext uri="{BB962C8B-B14F-4D97-AF65-F5344CB8AC3E}">
        <p14:creationId xmlns:p14="http://schemas.microsoft.com/office/powerpoint/2010/main" xmlns="" val="30251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228413"/>
            <a:fld id="{62F6D67B-E087-43D4-9F3E-8E45F8262F85}" type="datetime1">
              <a:rPr lang="en-US" smtClean="0">
                <a:solidFill>
                  <a:prstClr val="black">
                    <a:tint val="75000"/>
                  </a:prstClr>
                </a:solidFill>
              </a:rPr>
              <a:pPr defTabSz="228413"/>
              <a:t>29-Aug-19</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228413"/>
            <a:fld id="{48F63A3B-78C7-47BE-AE5E-E10140E04643}" type="slidenum">
              <a:rPr lang="en-US" smtClean="0">
                <a:solidFill>
                  <a:prstClr val="black">
                    <a:tint val="75000"/>
                  </a:prstClr>
                </a:solidFill>
              </a:rPr>
              <a:pPr defTabSz="228413"/>
              <a:t>‹#›</a:t>
            </a:fld>
            <a:endParaRPr lang="en-US" dirty="0">
              <a:solidFill>
                <a:prstClr val="black">
                  <a:tint val="75000"/>
                </a:prstClr>
              </a:solidFill>
            </a:endParaRPr>
          </a:p>
        </p:txBody>
      </p:sp>
    </p:spTree>
    <p:extLst>
      <p:ext uri="{BB962C8B-B14F-4D97-AF65-F5344CB8AC3E}">
        <p14:creationId xmlns:p14="http://schemas.microsoft.com/office/powerpoint/2010/main" xmlns="" val="2162912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2" r:id="rId5"/>
    <p:sldLayoutId id="2147483683" r:id="rId6"/>
    <p:sldLayoutId id="2147483753" r:id="rId7"/>
    <p:sldLayoutId id="2147483754" r:id="rId8"/>
    <p:sldLayoutId id="2147483756" r:id="rId9"/>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A1E6148-DDA8-43B2-ABE3-1C6FEBEEEECB}" type="datetime1">
              <a:rPr lang="en-IN" smtClean="0">
                <a:solidFill>
                  <a:prstClr val="black">
                    <a:tint val="75000"/>
                  </a:prstClr>
                </a:solidFill>
              </a:rPr>
              <a:pPr defTabSz="914377"/>
              <a:t>29-08-2019</a:t>
            </a:fld>
            <a:endParaRPr lang="en-IN"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F54A601B-1D17-4B57-8D12-00B96ACAA03B}" type="slidenum">
              <a:rPr lang="en-IN" smtClean="0">
                <a:solidFill>
                  <a:prstClr val="black">
                    <a:tint val="75000"/>
                  </a:prstClr>
                </a:solidFill>
              </a:rPr>
              <a:pPr defTabSz="914377"/>
              <a:t>‹#›</a:t>
            </a:fld>
            <a:endParaRPr lang="en-IN" dirty="0">
              <a:solidFill>
                <a:prstClr val="black">
                  <a:tint val="75000"/>
                </a:prstClr>
              </a:solidFill>
            </a:endParaRPr>
          </a:p>
        </p:txBody>
      </p:sp>
    </p:spTree>
    <p:extLst>
      <p:ext uri="{BB962C8B-B14F-4D97-AF65-F5344CB8AC3E}">
        <p14:creationId xmlns:p14="http://schemas.microsoft.com/office/powerpoint/2010/main" xmlns="" val="38718179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10" r:id="rId21"/>
    <p:sldLayoutId id="2147483755" r:id="rId22"/>
    <p:sldLayoutId id="2147483757" r:id="rId23"/>
    <p:sldLayoutId id="2147483758" r:id="rId2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10.jpe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9.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0.jpeg"/><Relationship Id="rId2" Type="http://schemas.openxmlformats.org/officeDocument/2006/relationships/image" Target="../media/image72.png"/><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3.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jpeg"/><Relationship Id="rId21" Type="http://schemas.openxmlformats.org/officeDocument/2006/relationships/image" Target="../media/image9.jpe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12.xml"/><Relationship Id="rId16" Type="http://schemas.openxmlformats.org/officeDocument/2006/relationships/image" Target="../media/image97.png"/><Relationship Id="rId20"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87.png"/><Relationship Id="rId11" Type="http://schemas.openxmlformats.org/officeDocument/2006/relationships/image" Target="../media/image92.jpe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jpe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03.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4.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4.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3.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openxmlformats.org/officeDocument/2006/relationships/image" Target="../media/image105.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imgres?imgurl=www.meieasitrax.com/img/pictures/warehouse.jpg&amp;imgrefurl=http://www.meieasitrax.com/02.htm&amp;h=156&amp;w=207&amp;prev=/images?q=warehouse&amp;start=100&amp;svnum=10&amp;hl=en&amp;lr=&amp;ie=UTF-8&amp;oe=UTF-8&amp;sa=N" TargetMode="External"/><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107.jpeg"/><Relationship Id="rId4" Type="http://schemas.openxmlformats.org/officeDocument/2006/relationships/image" Target="../media/image106.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jpe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0.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0.jpeg"/><Relationship Id="rId2" Type="http://schemas.openxmlformats.org/officeDocument/2006/relationships/image" Target="../media/image111.jpeg"/><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107.jpeg"/><Relationship Id="rId4" Type="http://schemas.openxmlformats.org/officeDocument/2006/relationships/image" Target="../media/image1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jpe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4.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jpe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07.jpeg"/><Relationship Id="rId7" Type="http://schemas.openxmlformats.org/officeDocument/2006/relationships/image" Target="../media/image119.png"/><Relationship Id="rId12" Type="http://schemas.openxmlformats.org/officeDocument/2006/relationships/image" Target="../media/image10.jpe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18.png"/><Relationship Id="rId11" Type="http://schemas.openxmlformats.org/officeDocument/2006/relationships/image" Target="../media/image9.jpeg"/><Relationship Id="rId5" Type="http://schemas.openxmlformats.org/officeDocument/2006/relationships/image" Target="../media/image117.jpeg"/><Relationship Id="rId10" Type="http://schemas.openxmlformats.org/officeDocument/2006/relationships/image" Target="../media/image121.png"/><Relationship Id="rId4" Type="http://schemas.openxmlformats.org/officeDocument/2006/relationships/image" Target="../media/image116.jpeg"/><Relationship Id="rId9"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2.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jpe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3.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image" Target="../media/image9.jpeg"/><Relationship Id="rId5" Type="http://schemas.openxmlformats.org/officeDocument/2006/relationships/image" Target="../media/image28.jpeg"/><Relationship Id="rId10" Type="http://schemas.openxmlformats.org/officeDocument/2006/relationships/image" Target="../media/image31.svg"/><Relationship Id="rId4" Type="http://schemas.openxmlformats.org/officeDocument/2006/relationships/image" Target="../media/image27.jpe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10.jpe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9.jpe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idx="4294967295"/>
          </p:nvPr>
        </p:nvSpPr>
        <p:spPr>
          <a:xfrm>
            <a:off x="1597742" y="2157274"/>
            <a:ext cx="8996516" cy="2119756"/>
          </a:xfrm>
        </p:spPr>
        <p:txBody>
          <a:bodyPr>
            <a:normAutofit/>
          </a:bodyPr>
          <a:lstStyle/>
          <a:p>
            <a:pPr algn="ctr"/>
            <a:r>
              <a:rPr lang="en-IN" sz="3600" i="1" dirty="0">
                <a:solidFill>
                  <a:schemeClr val="bg1"/>
                </a:solidFill>
              </a:rPr>
              <a:t>Dairy Digitization Presentation</a:t>
            </a:r>
          </a:p>
        </p:txBody>
      </p:sp>
      <p:sp>
        <p:nvSpPr>
          <p:cNvPr id="3" name="Date Placeholder 2"/>
          <p:cNvSpPr>
            <a:spLocks noGrp="1"/>
          </p:cNvSpPr>
          <p:nvPr>
            <p:ph type="dt" sz="half" idx="10"/>
          </p:nvPr>
        </p:nvSpPr>
        <p:spPr>
          <a:xfrm>
            <a:off x="2498502" y="6561025"/>
            <a:ext cx="1410894" cy="226713"/>
          </a:xfrm>
        </p:spPr>
        <p:txBody>
          <a:bodyPr/>
          <a:lstStyle/>
          <a:p>
            <a:fld id="{A18A8B45-20CE-45A8-BBAB-45C497018300}" type="datetime1">
              <a:rPr lang="en-IN" sz="1100" smtClean="0"/>
              <a:pPr/>
              <a:t>29-08-2019</a:t>
            </a:fld>
            <a:endParaRPr lang="en-IN" sz="1100" dirty="0"/>
          </a:p>
        </p:txBody>
      </p:sp>
      <p:sp>
        <p:nvSpPr>
          <p:cNvPr id="4" name="Footer Placeholder 3"/>
          <p:cNvSpPr>
            <a:spLocks noGrp="1"/>
          </p:cNvSpPr>
          <p:nvPr>
            <p:ph type="ftr" sz="quarter" idx="11"/>
          </p:nvPr>
        </p:nvSpPr>
        <p:spPr>
          <a:xfrm>
            <a:off x="5018398" y="6561025"/>
            <a:ext cx="3740727" cy="226713"/>
          </a:xfrm>
        </p:spPr>
        <p:txBody>
          <a:bodyPr/>
          <a:lstStyle/>
          <a:p>
            <a:pPr algn="ctr"/>
            <a:r>
              <a:rPr lang="en-IN" sz="1100" dirty="0"/>
              <a:t>www.Lorhan.com | © Lorhan IT 2019</a:t>
            </a:r>
          </a:p>
        </p:txBody>
      </p:sp>
      <p:sp>
        <p:nvSpPr>
          <p:cNvPr id="5" name="Slide Number Placeholder 4"/>
          <p:cNvSpPr>
            <a:spLocks noGrp="1"/>
          </p:cNvSpPr>
          <p:nvPr>
            <p:ph type="sldNum" sz="quarter" idx="12"/>
          </p:nvPr>
        </p:nvSpPr>
        <p:spPr>
          <a:xfrm>
            <a:off x="11288991" y="6561025"/>
            <a:ext cx="656700" cy="226713"/>
          </a:xfrm>
        </p:spPr>
        <p:txBody>
          <a:bodyPr/>
          <a:lstStyle/>
          <a:p>
            <a:r>
              <a:rPr lang="en-IN" sz="900" dirty="0"/>
              <a:t>1</a:t>
            </a:r>
          </a:p>
        </p:txBody>
      </p:sp>
      <p:pic>
        <p:nvPicPr>
          <p:cNvPr id="6"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Tree>
    <p:extLst>
      <p:ext uri="{BB962C8B-B14F-4D97-AF65-F5344CB8AC3E}">
        <p14:creationId xmlns:p14="http://schemas.microsoft.com/office/powerpoint/2010/main" xmlns="" val="91093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Century Gothic" panose="020B0502020202020204" pitchFamily="34" charset="0"/>
              </a:rPr>
              <a:t>SAP Service Portfolio</a:t>
            </a:r>
          </a:p>
        </p:txBody>
      </p:sp>
      <p:grpSp>
        <p:nvGrpSpPr>
          <p:cNvPr id="6" name="Group 5"/>
          <p:cNvGrpSpPr/>
          <p:nvPr/>
        </p:nvGrpSpPr>
        <p:grpSpPr>
          <a:xfrm>
            <a:off x="380998" y="781030"/>
            <a:ext cx="11305689" cy="5636412"/>
            <a:chOff x="424522" y="1979894"/>
            <a:chExt cx="10579655" cy="4741341"/>
          </a:xfrm>
        </p:grpSpPr>
        <p:sp>
          <p:nvSpPr>
            <p:cNvPr id="7" name="Pentagon 6"/>
            <p:cNvSpPr/>
            <p:nvPr/>
          </p:nvSpPr>
          <p:spPr>
            <a:xfrm rot="10800000">
              <a:off x="2218764" y="1998640"/>
              <a:ext cx="1932561" cy="471860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Century Gothic" panose="020B0502020202020204" pitchFamily="34" charset="0"/>
              </a:endParaRPr>
            </a:p>
          </p:txBody>
        </p:sp>
        <p:grpSp>
          <p:nvGrpSpPr>
            <p:cNvPr id="8" name="Group 51"/>
            <p:cNvGrpSpPr>
              <a:grpSpLocks/>
            </p:cNvGrpSpPr>
            <p:nvPr/>
          </p:nvGrpSpPr>
          <p:grpSpPr bwMode="auto">
            <a:xfrm>
              <a:off x="2861267" y="1979894"/>
              <a:ext cx="8142910" cy="4741341"/>
              <a:chOff x="1821477" y="1159932"/>
              <a:chExt cx="7517256" cy="4741341"/>
            </a:xfrm>
          </p:grpSpPr>
          <p:sp>
            <p:nvSpPr>
              <p:cNvPr id="10" name="Rectangle 9"/>
              <p:cNvSpPr/>
              <p:nvPr/>
            </p:nvSpPr>
            <p:spPr bwMode="gray">
              <a:xfrm>
                <a:off x="8271933" y="1159932"/>
                <a:ext cx="1066800" cy="473735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Ins="240041" anchor="b"/>
              <a:lstStyle/>
              <a:p>
                <a:pPr algn="ctr" defTabSz="599929">
                  <a:defRPr/>
                </a:pPr>
                <a:r>
                  <a:rPr lang="en-US" sz="1632" b="1" dirty="0">
                    <a:solidFill>
                      <a:srgbClr val="FFFFFF"/>
                    </a:solidFill>
                    <a:latin typeface="Century Gothic" panose="020B0502020202020204" pitchFamily="34" charset="0"/>
                    <a:cs typeface="Arial" pitchFamily="34" charset="0"/>
                  </a:rPr>
                  <a:t>Global Delivery Model and</a:t>
                </a:r>
              </a:p>
              <a:p>
                <a:pPr algn="ctr" defTabSz="599929">
                  <a:defRPr/>
                </a:pPr>
                <a:r>
                  <a:rPr lang="en-US" sz="1632" b="1" dirty="0">
                    <a:solidFill>
                      <a:srgbClr val="FFFFFF"/>
                    </a:solidFill>
                    <a:latin typeface="Century Gothic" panose="020B0502020202020204" pitchFamily="34" charset="0"/>
                    <a:cs typeface="Arial" pitchFamily="34" charset="0"/>
                  </a:rPr>
                  <a:t> SAP Lifecycle Management tools </a:t>
                </a:r>
              </a:p>
            </p:txBody>
          </p:sp>
          <p:grpSp>
            <p:nvGrpSpPr>
              <p:cNvPr id="11" name="Group 42"/>
              <p:cNvGrpSpPr/>
              <p:nvPr/>
            </p:nvGrpSpPr>
            <p:grpSpPr bwMode="gray">
              <a:xfrm>
                <a:off x="1821477" y="2112433"/>
                <a:ext cx="1066800" cy="2971800"/>
                <a:chOff x="1821477" y="2074333"/>
                <a:chExt cx="1066800" cy="2971800"/>
              </a:xfrm>
              <a:solidFill>
                <a:schemeClr val="bg1">
                  <a:lumMod val="50000"/>
                </a:schemeClr>
              </a:solidFill>
            </p:grpSpPr>
            <p:sp>
              <p:nvSpPr>
                <p:cNvPr id="24" name="Rectangle 23"/>
                <p:cNvSpPr/>
                <p:nvPr/>
              </p:nvSpPr>
              <p:spPr bwMode="gray">
                <a:xfrm>
                  <a:off x="1821477" y="2074333"/>
                  <a:ext cx="1066800" cy="6096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29">
                    <a:defRPr/>
                  </a:pPr>
                  <a:r>
                    <a:rPr lang="en-US" sz="1632" b="1" dirty="0">
                      <a:solidFill>
                        <a:prstClr val="white"/>
                      </a:solidFill>
                      <a:latin typeface="Century Gothic" panose="020B0502020202020204" pitchFamily="34" charset="0"/>
                      <a:cs typeface="Arial" pitchFamily="34" charset="0"/>
                    </a:rPr>
                    <a:t>Plan</a:t>
                  </a:r>
                </a:p>
              </p:txBody>
            </p:sp>
            <p:sp>
              <p:nvSpPr>
                <p:cNvPr id="25" name="Rectangle 24"/>
                <p:cNvSpPr/>
                <p:nvPr/>
              </p:nvSpPr>
              <p:spPr bwMode="gray">
                <a:xfrm>
                  <a:off x="1821477" y="2836333"/>
                  <a:ext cx="1066800" cy="609600"/>
                </a:xfrm>
                <a:prstGeom prst="rect">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29">
                    <a:defRPr/>
                  </a:pPr>
                  <a:r>
                    <a:rPr lang="en-US" sz="1632" b="1" dirty="0">
                      <a:solidFill>
                        <a:prstClr val="white"/>
                      </a:solidFill>
                      <a:latin typeface="Century Gothic" panose="020B0502020202020204" pitchFamily="34" charset="0"/>
                      <a:cs typeface="Arial" pitchFamily="34" charset="0"/>
                    </a:rPr>
                    <a:t>Build</a:t>
                  </a:r>
                </a:p>
              </p:txBody>
            </p:sp>
            <p:sp>
              <p:nvSpPr>
                <p:cNvPr id="26" name="Rectangle 25"/>
                <p:cNvSpPr/>
                <p:nvPr/>
              </p:nvSpPr>
              <p:spPr bwMode="gray">
                <a:xfrm>
                  <a:off x="1821477" y="3674533"/>
                  <a:ext cx="1066800" cy="609600"/>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29">
                    <a:defRPr/>
                  </a:pPr>
                  <a:r>
                    <a:rPr lang="en-US" sz="1632" b="1" dirty="0">
                      <a:solidFill>
                        <a:prstClr val="black"/>
                      </a:solidFill>
                      <a:latin typeface="Century Gothic" panose="020B0502020202020204" pitchFamily="34" charset="0"/>
                      <a:cs typeface="Arial" pitchFamily="34" charset="0"/>
                    </a:rPr>
                    <a:t>Manage</a:t>
                  </a:r>
                </a:p>
              </p:txBody>
            </p:sp>
            <p:sp>
              <p:nvSpPr>
                <p:cNvPr id="27" name="Rectangle 26"/>
                <p:cNvSpPr/>
                <p:nvPr/>
              </p:nvSpPr>
              <p:spPr bwMode="gray">
                <a:xfrm>
                  <a:off x="1821477" y="4436533"/>
                  <a:ext cx="1066800" cy="60960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29">
                    <a:defRPr/>
                  </a:pPr>
                  <a:r>
                    <a:rPr lang="en-US" sz="1632" b="1" dirty="0">
                      <a:solidFill>
                        <a:prstClr val="black"/>
                      </a:solidFill>
                      <a:latin typeface="Century Gothic" panose="020B0502020202020204" pitchFamily="34" charset="0"/>
                      <a:cs typeface="Arial" pitchFamily="34" charset="0"/>
                    </a:rPr>
                    <a:t>Improve</a:t>
                  </a:r>
                </a:p>
              </p:txBody>
            </p:sp>
          </p:grpSp>
          <p:grpSp>
            <p:nvGrpSpPr>
              <p:cNvPr id="12" name="Group 50"/>
              <p:cNvGrpSpPr>
                <a:grpSpLocks/>
              </p:cNvGrpSpPr>
              <p:nvPr/>
            </p:nvGrpSpPr>
            <p:grpSpPr bwMode="auto">
              <a:xfrm>
                <a:off x="4394200" y="1182034"/>
                <a:ext cx="4224868" cy="4715249"/>
                <a:chOff x="4394200" y="1186024"/>
                <a:chExt cx="4224868" cy="4715249"/>
              </a:xfrm>
            </p:grpSpPr>
            <p:sp>
              <p:nvSpPr>
                <p:cNvPr id="19" name="Rectangle 18"/>
                <p:cNvSpPr/>
                <p:nvPr/>
              </p:nvSpPr>
              <p:spPr bwMode="gray">
                <a:xfrm>
                  <a:off x="4394200" y="1186024"/>
                  <a:ext cx="4224867" cy="841249"/>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Business transformation consulting</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Industry benchmarks and Best Practices</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Business Process assessment</a:t>
                  </a:r>
                </a:p>
              </p:txBody>
            </p:sp>
            <p:sp>
              <p:nvSpPr>
                <p:cNvPr id="20" name="Rectangle 19"/>
                <p:cNvSpPr/>
                <p:nvPr/>
              </p:nvSpPr>
              <p:spPr bwMode="gray">
                <a:xfrm>
                  <a:off x="4394200" y="4091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Applications Management Services </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Shared Services</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Risk Reward Model</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Catalogue Based Model </a:t>
                  </a:r>
                </a:p>
              </p:txBody>
            </p:sp>
            <p:sp>
              <p:nvSpPr>
                <p:cNvPr id="21" name="Rectangle 20"/>
                <p:cNvSpPr/>
                <p:nvPr/>
              </p:nvSpPr>
              <p:spPr bwMode="gray">
                <a:xfrm>
                  <a:off x="4394200" y="31230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S/4HANA Migration </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S/4HANA Enterprise Management Deployment</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BW on HANA and BW4HANA migrations</a:t>
                  </a:r>
                </a:p>
              </p:txBody>
            </p:sp>
            <p:sp>
              <p:nvSpPr>
                <p:cNvPr id="22" name="Rectangle 21"/>
                <p:cNvSpPr/>
                <p:nvPr/>
              </p:nvSpPr>
              <p:spPr bwMode="gray">
                <a:xfrm>
                  <a:off x="4394200" y="50600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Application roadmap</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Application portfolio rationalization </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ERP led continuous business process improvements</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Cloud Migrations </a:t>
                  </a:r>
                </a:p>
              </p:txBody>
            </p:sp>
            <p:sp>
              <p:nvSpPr>
                <p:cNvPr id="23" name="Rectangle 22"/>
                <p:cNvSpPr/>
                <p:nvPr/>
              </p:nvSpPr>
              <p:spPr bwMode="gray">
                <a:xfrm>
                  <a:off x="4394200" y="2154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S/4HANA Global implementations &amp; roll outs </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Fiori / UX deployment and Implementations</a:t>
                  </a:r>
                </a:p>
                <a:p>
                  <a:pPr marL="377095" indent="-220840" defTabSz="599929">
                    <a:spcAft>
                      <a:spcPts val="393"/>
                    </a:spcAft>
                    <a:buClr>
                      <a:srgbClr val="000000">
                        <a:lumMod val="75000"/>
                        <a:lumOff val="25000"/>
                      </a:srgbClr>
                    </a:buClr>
                    <a:buFont typeface="Arial" pitchFamily="34" charset="0"/>
                    <a:buChar char="•"/>
                    <a:defRPr/>
                  </a:pPr>
                  <a:r>
                    <a:rPr lang="en-US" sz="1224" dirty="0">
                      <a:solidFill>
                        <a:srgbClr val="000000">
                          <a:hueOff val="0"/>
                          <a:satOff val="0"/>
                          <a:lumOff val="0"/>
                          <a:alphaOff val="0"/>
                        </a:srgbClr>
                      </a:solidFill>
                      <a:latin typeface="Century Gothic" panose="020B0502020202020204" pitchFamily="34" charset="0"/>
                      <a:cs typeface="Arial" pitchFamily="34" charset="0"/>
                    </a:rPr>
                    <a:t>SAP BI / BO Analytics and EPM – BPC Implementations</a:t>
                  </a:r>
                </a:p>
              </p:txBody>
            </p:sp>
          </p:grpSp>
          <p:grpSp>
            <p:nvGrpSpPr>
              <p:cNvPr id="13" name="Group 49"/>
              <p:cNvGrpSpPr>
                <a:grpSpLocks/>
              </p:cNvGrpSpPr>
              <p:nvPr/>
            </p:nvGrpSpPr>
            <p:grpSpPr bwMode="auto">
              <a:xfrm>
                <a:off x="3090337" y="1178681"/>
                <a:ext cx="1389877" cy="4722592"/>
                <a:chOff x="3090337" y="1178681"/>
                <a:chExt cx="1389877" cy="4722592"/>
              </a:xfrm>
            </p:grpSpPr>
            <p:sp>
              <p:nvSpPr>
                <p:cNvPr id="14" name="Rectangle 13"/>
                <p:cNvSpPr/>
                <p:nvPr/>
              </p:nvSpPr>
              <p:spPr bwMode="gray">
                <a:xfrm>
                  <a:off x="3090337" y="1178681"/>
                  <a:ext cx="1389877" cy="848592"/>
                </a:xfrm>
                <a:prstGeom prst="rect">
                  <a:avLst/>
                </a:prstGeom>
                <a:solidFill>
                  <a:schemeClr val="accent1">
                    <a:lumMod val="40000"/>
                    <a:lumOff val="60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20">
                    <a:lnSpc>
                      <a:spcPct val="90000"/>
                    </a:lnSpc>
                    <a:spcAft>
                      <a:spcPct val="35000"/>
                    </a:spcAft>
                    <a:defRPr/>
                  </a:pPr>
                  <a:r>
                    <a:rPr lang="en-US" sz="1200" b="1" dirty="0">
                      <a:solidFill>
                        <a:srgbClr val="000000"/>
                      </a:solidFill>
                      <a:latin typeface="Century Gothic" panose="020B0502020202020204" pitchFamily="34" charset="0"/>
                      <a:cs typeface="Arial" pitchFamily="34" charset="0"/>
                    </a:rPr>
                    <a:t>Solution Discovery and Design</a:t>
                  </a:r>
                </a:p>
              </p:txBody>
            </p:sp>
            <p:sp>
              <p:nvSpPr>
                <p:cNvPr id="15" name="Rectangle 14"/>
                <p:cNvSpPr/>
                <p:nvPr/>
              </p:nvSpPr>
              <p:spPr bwMode="gray">
                <a:xfrm>
                  <a:off x="3090337" y="2147181"/>
                  <a:ext cx="1389877" cy="848592"/>
                </a:xfrm>
                <a:prstGeom prst="rect">
                  <a:avLst/>
                </a:prstGeom>
                <a:solidFill>
                  <a:schemeClr val="accent1">
                    <a:lumMod val="40000"/>
                    <a:lumOff val="60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20">
                    <a:lnSpc>
                      <a:spcPct val="90000"/>
                    </a:lnSpc>
                    <a:spcAft>
                      <a:spcPct val="35000"/>
                    </a:spcAft>
                  </a:pPr>
                  <a:r>
                    <a:rPr lang="en-US" sz="1200" b="1" dirty="0">
                      <a:solidFill>
                        <a:srgbClr val="000000"/>
                      </a:solidFill>
                      <a:latin typeface="Century Gothic" panose="020B0502020202020204" pitchFamily="34" charset="0"/>
                      <a:cs typeface="Arial" pitchFamily="34" charset="0"/>
                    </a:rPr>
                    <a:t>Implementations and Rollouts</a:t>
                  </a:r>
                </a:p>
              </p:txBody>
            </p:sp>
            <p:sp>
              <p:nvSpPr>
                <p:cNvPr id="16" name="Rectangle 15"/>
                <p:cNvSpPr/>
                <p:nvPr/>
              </p:nvSpPr>
              <p:spPr bwMode="gray">
                <a:xfrm>
                  <a:off x="3090337" y="3115681"/>
                  <a:ext cx="1389877" cy="848592"/>
                </a:xfrm>
                <a:prstGeom prst="rect">
                  <a:avLst/>
                </a:prstGeom>
                <a:solidFill>
                  <a:schemeClr val="accent1">
                    <a:lumMod val="40000"/>
                    <a:lumOff val="60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20">
                    <a:lnSpc>
                      <a:spcPct val="90000"/>
                    </a:lnSpc>
                    <a:spcAft>
                      <a:spcPct val="35000"/>
                    </a:spcAft>
                  </a:pPr>
                  <a:r>
                    <a:rPr lang="en-US" sz="1200" b="1" dirty="0">
                      <a:solidFill>
                        <a:srgbClr val="000000"/>
                      </a:solidFill>
                      <a:latin typeface="Century Gothic" panose="020B0502020202020204" pitchFamily="34" charset="0"/>
                      <a:cs typeface="Arial" pitchFamily="34" charset="0"/>
                    </a:rPr>
                    <a:t>Upgrade, Enhance and Improve</a:t>
                  </a:r>
                </a:p>
              </p:txBody>
            </p:sp>
            <p:sp>
              <p:nvSpPr>
                <p:cNvPr id="17" name="Rectangle 16"/>
                <p:cNvSpPr/>
                <p:nvPr/>
              </p:nvSpPr>
              <p:spPr bwMode="gray">
                <a:xfrm>
                  <a:off x="3090337" y="4084181"/>
                  <a:ext cx="1389877" cy="848592"/>
                </a:xfrm>
                <a:prstGeom prst="rect">
                  <a:avLst/>
                </a:prstGeom>
                <a:solidFill>
                  <a:schemeClr val="accent1">
                    <a:lumMod val="40000"/>
                    <a:lumOff val="60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20">
                    <a:lnSpc>
                      <a:spcPct val="90000"/>
                    </a:lnSpc>
                    <a:spcAft>
                      <a:spcPct val="35000"/>
                    </a:spcAft>
                  </a:pPr>
                  <a:r>
                    <a:rPr lang="en-US" sz="1200" b="1" dirty="0">
                      <a:solidFill>
                        <a:srgbClr val="000000"/>
                      </a:solidFill>
                      <a:latin typeface="Century Gothic" panose="020B0502020202020204" pitchFamily="34" charset="0"/>
                      <a:cs typeface="Arial" pitchFamily="34" charset="0"/>
                    </a:rPr>
                    <a:t>Build and Manage </a:t>
                  </a:r>
                </a:p>
              </p:txBody>
            </p:sp>
            <p:sp>
              <p:nvSpPr>
                <p:cNvPr id="18" name="Rectangle 17"/>
                <p:cNvSpPr/>
                <p:nvPr/>
              </p:nvSpPr>
              <p:spPr bwMode="gray">
                <a:xfrm>
                  <a:off x="3090337" y="5052681"/>
                  <a:ext cx="1389877" cy="848592"/>
                </a:xfrm>
                <a:prstGeom prst="rect">
                  <a:avLst/>
                </a:prstGeom>
                <a:solidFill>
                  <a:schemeClr val="accent1">
                    <a:lumMod val="40000"/>
                    <a:lumOff val="60000"/>
                  </a:schemeClr>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20">
                    <a:lnSpc>
                      <a:spcPct val="90000"/>
                    </a:lnSpc>
                    <a:spcAft>
                      <a:spcPct val="35000"/>
                    </a:spcAft>
                  </a:pPr>
                  <a:r>
                    <a:rPr lang="en-US" sz="1200" b="1" dirty="0">
                      <a:solidFill>
                        <a:srgbClr val="000000"/>
                      </a:solidFill>
                      <a:latin typeface="Century Gothic" panose="020B0502020202020204" pitchFamily="34" charset="0"/>
                      <a:cs typeface="Arial" pitchFamily="34" charset="0"/>
                    </a:rPr>
                    <a:t>Application Portfolio Rationalization</a:t>
                  </a:r>
                </a:p>
              </p:txBody>
            </p:sp>
          </p:grpSp>
        </p:gr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5029" t="4086" r="5885" b="7772"/>
            <a:stretch/>
          </p:blipFill>
          <p:spPr>
            <a:xfrm>
              <a:off x="424522" y="3299094"/>
              <a:ext cx="1752038" cy="1448740"/>
            </a:xfrm>
            <a:prstGeom prst="rect">
              <a:avLst/>
            </a:prstGeom>
          </p:spPr>
        </p:pic>
      </p:grpSp>
      <p:sp>
        <p:nvSpPr>
          <p:cNvPr id="29" name="Date Placeholder 3">
            <a:extLst>
              <a:ext uri="{FF2B5EF4-FFF2-40B4-BE49-F238E27FC236}">
                <a16:creationId xmlns:a16="http://schemas.microsoft.com/office/drawing/2014/main" xmlns="" id="{1EEF8AE8-7223-4DF5-AB2D-38FCE7F841DA}"/>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31" name="Footer Placeholder 3">
            <a:extLst>
              <a:ext uri="{FF2B5EF4-FFF2-40B4-BE49-F238E27FC236}">
                <a16:creationId xmlns:a16="http://schemas.microsoft.com/office/drawing/2014/main" xmlns="" id="{84186A90-02DF-4DB3-AA7F-32DA0F9C44A0}"/>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a:solidFill>
                  <a:schemeClr val="bg1"/>
                </a:solidFill>
              </a:rPr>
              <a:t>www.lorhanit.com | © Lorhan IT Services 2019</a:t>
            </a:r>
            <a:endParaRPr lang="en-IN" sz="1050" dirty="0">
              <a:solidFill>
                <a:schemeClr val="bg1"/>
              </a:solidFill>
            </a:endParaRPr>
          </a:p>
        </p:txBody>
      </p:sp>
      <p:sp>
        <p:nvSpPr>
          <p:cNvPr id="28" name="Date Placeholder 2">
            <a:extLst>
              <a:ext uri="{FF2B5EF4-FFF2-40B4-BE49-F238E27FC236}">
                <a16:creationId xmlns:a16="http://schemas.microsoft.com/office/drawing/2014/main" xmlns="" id="{BBA03B33-645F-41A4-A304-E1BC31F9CD32}"/>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2" name="Footer Placeholder 3">
            <a:extLst>
              <a:ext uri="{FF2B5EF4-FFF2-40B4-BE49-F238E27FC236}">
                <a16:creationId xmlns:a16="http://schemas.microsoft.com/office/drawing/2014/main" xmlns="" id="{39DB878B-6768-4665-96BD-D07D05C4F502}"/>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33" name="Slide Number Placeholder 4">
            <a:extLst>
              <a:ext uri="{FF2B5EF4-FFF2-40B4-BE49-F238E27FC236}">
                <a16:creationId xmlns:a16="http://schemas.microsoft.com/office/drawing/2014/main" xmlns="" id="{ABE80740-603A-4260-94F9-120297F640F0}"/>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10</a:t>
            </a:r>
          </a:p>
        </p:txBody>
      </p:sp>
      <p:pic>
        <p:nvPicPr>
          <p:cNvPr id="30"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34"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68162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9EB8-08E7-4230-BB4F-97401AEDB775}"/>
              </a:ext>
            </a:extLst>
          </p:cNvPr>
          <p:cNvSpPr>
            <a:spLocks noGrp="1"/>
          </p:cNvSpPr>
          <p:nvPr>
            <p:ph type="title"/>
          </p:nvPr>
        </p:nvSpPr>
        <p:spPr/>
        <p:txBody>
          <a:bodyPr>
            <a:normAutofit/>
          </a:bodyPr>
          <a:lstStyle/>
          <a:p>
            <a:r>
              <a:rPr lang="en-US" sz="2133" dirty="0">
                <a:latin typeface="Century Gothic" panose="020B0502020202020204" pitchFamily="34" charset="0"/>
              </a:rPr>
              <a:t>SAP S4HANA Capabilities and Experience</a:t>
            </a:r>
          </a:p>
        </p:txBody>
      </p:sp>
      <p:sp>
        <p:nvSpPr>
          <p:cNvPr id="78" name="Content Placeholder 1">
            <a:extLst>
              <a:ext uri="{FF2B5EF4-FFF2-40B4-BE49-F238E27FC236}">
                <a16:creationId xmlns:a16="http://schemas.microsoft.com/office/drawing/2014/main" xmlns="" id="{2B6FB841-B096-413F-9A8E-A0E5B7E259BB}"/>
              </a:ext>
            </a:extLst>
          </p:cNvPr>
          <p:cNvSpPr txBox="1">
            <a:spLocks/>
          </p:cNvSpPr>
          <p:nvPr/>
        </p:nvSpPr>
        <p:spPr>
          <a:xfrm>
            <a:off x="297319" y="1430192"/>
            <a:ext cx="5318783" cy="4250773"/>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0"/>
              </a:spcBef>
              <a:spcAft>
                <a:spcPts val="600"/>
              </a:spcAft>
              <a:buSzPct val="100000"/>
            </a:pPr>
            <a:r>
              <a:rPr lang="en-US" sz="1200" b="1" dirty="0">
                <a:latin typeface="Century Gothic" panose="020B0502020202020204" pitchFamily="34" charset="0"/>
              </a:rPr>
              <a:t>7 Suite on HANA and 20 S4HANA implementation projects globally </a:t>
            </a:r>
            <a:r>
              <a:rPr lang="en-US" sz="1200" dirty="0">
                <a:latin typeface="Century Gothic" panose="020B0502020202020204" pitchFamily="34" charset="0"/>
              </a:rPr>
              <a:t>with our first HANA implementation over 3 years ago</a:t>
            </a:r>
          </a:p>
          <a:p>
            <a:pPr algn="just">
              <a:spcBef>
                <a:spcPts val="0"/>
              </a:spcBef>
              <a:spcAft>
                <a:spcPts val="600"/>
              </a:spcAft>
              <a:buSzPct val="100000"/>
            </a:pPr>
            <a:r>
              <a:rPr lang="en-US" sz="1200" b="1" dirty="0">
                <a:latin typeface="Century Gothic" panose="020B0502020202020204" pitchFamily="34" charset="0"/>
              </a:rPr>
              <a:t>250+ S4HANA Professionals – Functional / ABAP / BASIS / Fiori</a:t>
            </a:r>
          </a:p>
          <a:p>
            <a:pPr algn="just">
              <a:spcBef>
                <a:spcPts val="0"/>
              </a:spcBef>
              <a:spcAft>
                <a:spcPts val="600"/>
              </a:spcAft>
              <a:buSzPct val="100000"/>
            </a:pPr>
            <a:r>
              <a:rPr lang="en-US" sz="1200" b="1" dirty="0">
                <a:latin typeface="Century Gothic" panose="020B0502020202020204" pitchFamily="34" charset="0"/>
              </a:rPr>
              <a:t>300+ Professionals </a:t>
            </a:r>
            <a:r>
              <a:rPr lang="en-US" sz="1200" dirty="0">
                <a:latin typeface="Century Gothic" panose="020B0502020202020204" pitchFamily="34" charset="0"/>
              </a:rPr>
              <a:t>trained in HANA globally</a:t>
            </a:r>
          </a:p>
          <a:p>
            <a:pPr algn="just">
              <a:spcBef>
                <a:spcPts val="0"/>
              </a:spcBef>
              <a:spcAft>
                <a:spcPts val="600"/>
              </a:spcAft>
              <a:buSzPct val="100000"/>
            </a:pPr>
            <a:r>
              <a:rPr lang="en-US" sz="1200" b="1" dirty="0">
                <a:latin typeface="Century Gothic" panose="020B0502020202020204" pitchFamily="34" charset="0"/>
              </a:rPr>
              <a:t>100+ HANA Use Cases </a:t>
            </a:r>
            <a:r>
              <a:rPr lang="en-US" sz="1200" dirty="0">
                <a:latin typeface="Century Gothic" panose="020B0502020202020204" pitchFamily="34" charset="0"/>
              </a:rPr>
              <a:t>identified for business functions and industries</a:t>
            </a:r>
          </a:p>
          <a:p>
            <a:pPr algn="just">
              <a:spcBef>
                <a:spcPts val="0"/>
              </a:spcBef>
              <a:spcAft>
                <a:spcPts val="600"/>
              </a:spcAft>
              <a:buSzPct val="100000"/>
            </a:pPr>
            <a:r>
              <a:rPr lang="en-US" sz="1200" b="1" dirty="0">
                <a:latin typeface="Century Gothic" panose="020B0502020202020204" pitchFamily="34" charset="0"/>
              </a:rPr>
              <a:t>S4 HANA implementation / Conversion </a:t>
            </a:r>
            <a:r>
              <a:rPr lang="en-US" sz="1200" dirty="0">
                <a:latin typeface="Century Gothic" panose="020B0502020202020204" pitchFamily="34" charset="0"/>
              </a:rPr>
              <a:t>Toolkit and accelerators </a:t>
            </a:r>
          </a:p>
          <a:p>
            <a:pPr algn="just">
              <a:spcBef>
                <a:spcPts val="0"/>
              </a:spcBef>
              <a:spcAft>
                <a:spcPts val="600"/>
              </a:spcAft>
              <a:buSzPct val="100000"/>
            </a:pPr>
            <a:r>
              <a:rPr lang="en-US" sz="1200" b="1" dirty="0">
                <a:latin typeface="Century Gothic" panose="020B0502020202020204" pitchFamily="34" charset="0"/>
              </a:rPr>
              <a:t>SAP HANA Center of Excellence </a:t>
            </a:r>
            <a:r>
              <a:rPr lang="en-US" sz="1200" dirty="0">
                <a:latin typeface="Century Gothic" panose="020B0502020202020204" pitchFamily="34" charset="0"/>
              </a:rPr>
              <a:t>at Hyderabad, India </a:t>
            </a:r>
          </a:p>
          <a:p>
            <a:pPr lvl="1" algn="just">
              <a:spcBef>
                <a:spcPts val="0"/>
              </a:spcBef>
              <a:spcAft>
                <a:spcPts val="600"/>
              </a:spcAft>
              <a:buSzPct val="100000"/>
            </a:pPr>
            <a:r>
              <a:rPr lang="en-US" sz="1200" dirty="0">
                <a:latin typeface="Century Gothic" panose="020B0502020202020204" pitchFamily="34" charset="0"/>
              </a:rPr>
              <a:t>Proof-of-concept and pilot projects</a:t>
            </a:r>
          </a:p>
          <a:p>
            <a:pPr lvl="1" algn="just">
              <a:spcBef>
                <a:spcPts val="0"/>
              </a:spcBef>
              <a:spcAft>
                <a:spcPts val="600"/>
              </a:spcAft>
              <a:buSzPct val="100000"/>
            </a:pPr>
            <a:r>
              <a:rPr lang="en-US" sz="1200" dirty="0">
                <a:latin typeface="Century Gothic" panose="020B0502020202020204" pitchFamily="34" charset="0"/>
              </a:rPr>
              <a:t>Define and execute road maps</a:t>
            </a:r>
          </a:p>
          <a:p>
            <a:pPr lvl="1" algn="just">
              <a:spcBef>
                <a:spcPts val="0"/>
              </a:spcBef>
              <a:spcAft>
                <a:spcPts val="600"/>
              </a:spcAft>
              <a:buSzPct val="100000"/>
            </a:pPr>
            <a:r>
              <a:rPr lang="en-US" sz="1200" dirty="0">
                <a:latin typeface="Century Gothic" panose="020B0502020202020204" pitchFamily="34" charset="0"/>
              </a:rPr>
              <a:t>SAP showcase HANA  capabilities in industry “Day-in-the-Life” scenarios, Technology demos</a:t>
            </a:r>
          </a:p>
          <a:p>
            <a:pPr algn="just">
              <a:spcBef>
                <a:spcPts val="0"/>
              </a:spcBef>
              <a:spcAft>
                <a:spcPts val="600"/>
              </a:spcAft>
              <a:buSzPct val="100000"/>
            </a:pPr>
            <a:r>
              <a:rPr lang="en-US" sz="1200" b="1" dirty="0">
                <a:latin typeface="Century Gothic" panose="020B0502020202020204" pitchFamily="34" charset="0"/>
              </a:rPr>
              <a:t>Preconfigured Solutions on S4HANA:</a:t>
            </a:r>
          </a:p>
          <a:p>
            <a:pPr lvl="1" algn="just">
              <a:spcBef>
                <a:spcPts val="0"/>
              </a:spcBef>
              <a:spcAft>
                <a:spcPts val="600"/>
              </a:spcAft>
              <a:buSzPct val="100000"/>
            </a:pPr>
            <a:r>
              <a:rPr lang="en-US" sz="1200" b="1" dirty="0">
                <a:latin typeface="Century Gothic" panose="020B0502020202020204" pitchFamily="34" charset="0"/>
              </a:rPr>
              <a:t>Fully configured industry-specific SAP S4HANA Solutions </a:t>
            </a:r>
            <a:r>
              <a:rPr lang="en-US" sz="1200" dirty="0">
                <a:latin typeface="Century Gothic" panose="020B0502020202020204" pitchFamily="34" charset="0"/>
              </a:rPr>
              <a:t>with best practices, templates, assets, Test scripts and Tools </a:t>
            </a:r>
          </a:p>
          <a:p>
            <a:pPr lvl="1" algn="just">
              <a:spcBef>
                <a:spcPts val="0"/>
              </a:spcBef>
              <a:spcAft>
                <a:spcPts val="600"/>
              </a:spcAft>
              <a:buSzPct val="100000"/>
            </a:pPr>
            <a:r>
              <a:rPr lang="en-US" sz="1200" dirty="0">
                <a:latin typeface="Century Gothic" panose="020B0502020202020204" pitchFamily="34" charset="0"/>
              </a:rPr>
              <a:t>5 industry solutions on S4HANA</a:t>
            </a:r>
          </a:p>
          <a:p>
            <a:pPr lvl="1" algn="just">
              <a:spcBef>
                <a:spcPts val="0"/>
              </a:spcBef>
              <a:spcAft>
                <a:spcPts val="600"/>
              </a:spcAft>
              <a:buSzPct val="100000"/>
            </a:pPr>
            <a:r>
              <a:rPr lang="en-US" sz="1200" dirty="0">
                <a:latin typeface="Century Gothic" panose="020B0502020202020204" pitchFamily="34" charset="0"/>
              </a:rPr>
              <a:t>20 tested end-to-end scenarios</a:t>
            </a:r>
          </a:p>
          <a:p>
            <a:pPr algn="just">
              <a:spcBef>
                <a:spcPts val="0"/>
              </a:spcBef>
              <a:spcAft>
                <a:spcPts val="600"/>
              </a:spcAft>
              <a:buSzPct val="100000"/>
            </a:pPr>
            <a:endParaRPr lang="en-US" sz="1200" dirty="0">
              <a:latin typeface="Century Gothic" panose="020B0502020202020204" pitchFamily="34" charset="0"/>
            </a:endParaRPr>
          </a:p>
          <a:p>
            <a:pPr algn="just">
              <a:spcBef>
                <a:spcPts val="0"/>
              </a:spcBef>
              <a:spcAft>
                <a:spcPts val="600"/>
              </a:spcAft>
              <a:buSzPct val="100000"/>
            </a:pPr>
            <a:endParaRPr lang="en-GB" sz="1200" dirty="0">
              <a:latin typeface="Century Gothic" panose="020B0502020202020204" pitchFamily="34" charset="0"/>
            </a:endParaRPr>
          </a:p>
        </p:txBody>
      </p:sp>
      <p:sp>
        <p:nvSpPr>
          <p:cNvPr id="79" name="TextBox 18">
            <a:extLst>
              <a:ext uri="{FF2B5EF4-FFF2-40B4-BE49-F238E27FC236}">
                <a16:creationId xmlns:a16="http://schemas.microsoft.com/office/drawing/2014/main" xmlns="" id="{8E7DA6E6-3073-46F2-A38E-7745DBEDAF80}"/>
              </a:ext>
            </a:extLst>
          </p:cNvPr>
          <p:cNvSpPr txBox="1"/>
          <p:nvPr/>
        </p:nvSpPr>
        <p:spPr bwMode="auto">
          <a:xfrm>
            <a:off x="297319" y="876302"/>
            <a:ext cx="5318783"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Key facts and figures</a:t>
            </a:r>
          </a:p>
        </p:txBody>
      </p:sp>
      <p:sp>
        <p:nvSpPr>
          <p:cNvPr id="80" name="TextBox 18">
            <a:extLst>
              <a:ext uri="{FF2B5EF4-FFF2-40B4-BE49-F238E27FC236}">
                <a16:creationId xmlns:a16="http://schemas.microsoft.com/office/drawing/2014/main" xmlns="" id="{8D86E384-2D45-42F0-9FFC-67F5A8648127}"/>
              </a:ext>
            </a:extLst>
          </p:cNvPr>
          <p:cNvSpPr txBox="1"/>
          <p:nvPr/>
        </p:nvSpPr>
        <p:spPr bwMode="auto">
          <a:xfrm>
            <a:off x="6415006" y="876302"/>
            <a:ext cx="5515436"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SAP HANA Centre of Excellence </a:t>
            </a:r>
          </a:p>
        </p:txBody>
      </p:sp>
      <p:sp>
        <p:nvSpPr>
          <p:cNvPr id="81" name="Line 3">
            <a:extLst>
              <a:ext uri="{FF2B5EF4-FFF2-40B4-BE49-F238E27FC236}">
                <a16:creationId xmlns:a16="http://schemas.microsoft.com/office/drawing/2014/main" xmlns="" id="{9419041F-39CD-4E31-9BBE-0C8840DF6C83}"/>
              </a:ext>
            </a:extLst>
          </p:cNvPr>
          <p:cNvSpPr>
            <a:spLocks noChangeShapeType="1"/>
          </p:cNvSpPr>
          <p:nvPr/>
        </p:nvSpPr>
        <p:spPr bwMode="auto">
          <a:xfrm>
            <a:off x="6113840" y="822428"/>
            <a:ext cx="18259" cy="4832253"/>
          </a:xfrm>
          <a:prstGeom prst="line">
            <a:avLst/>
          </a:prstGeom>
          <a:noFill/>
          <a:ln w="9525">
            <a:solidFill>
              <a:srgbClr val="53DCED"/>
            </a:solidFill>
            <a:prstDash val="dash"/>
            <a:round/>
            <a:headEnd/>
            <a:tailEnd/>
          </a:ln>
          <a:effectLst/>
        </p:spPr>
        <p:txBody>
          <a:bodyPr lIns="137940" tIns="68971" rIns="137940" bIns="68971" anchor="ctr"/>
          <a:lstStyle/>
          <a:p>
            <a:pPr defTabSz="1379352">
              <a:defRPr/>
            </a:pPr>
            <a:endParaRPr lang="en-US" sz="1600" dirty="0">
              <a:solidFill>
                <a:sysClr val="windowText" lastClr="000000"/>
              </a:solidFill>
            </a:endParaRPr>
          </a:p>
        </p:txBody>
      </p:sp>
      <p:sp>
        <p:nvSpPr>
          <p:cNvPr id="3" name="Rectangle 2">
            <a:extLst>
              <a:ext uri="{FF2B5EF4-FFF2-40B4-BE49-F238E27FC236}">
                <a16:creationId xmlns:a16="http://schemas.microsoft.com/office/drawing/2014/main" xmlns="" id="{39BE2920-7C9B-432F-8B91-ACD9484D2E9A}"/>
              </a:ext>
            </a:extLst>
          </p:cNvPr>
          <p:cNvSpPr/>
          <p:nvPr/>
        </p:nvSpPr>
        <p:spPr>
          <a:xfrm>
            <a:off x="6415004" y="1401911"/>
            <a:ext cx="2688936" cy="1934877"/>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VALUE DISCOVERY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Innovation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S4HANA Roadmaps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Industry Use Cases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Day in the Life Scenarios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Technology Demos</a:t>
            </a:r>
            <a:endParaRPr lang="en-GB" sz="1200" kern="0" dirty="0">
              <a:solidFill>
                <a:srgbClr val="000000"/>
              </a:solidFill>
              <a:latin typeface="Century Gothic" panose="020B0502020202020204" pitchFamily="34" charset="0"/>
              <a:ea typeface="ＭＳ Ｐゴシック" charset="0"/>
            </a:endParaRPr>
          </a:p>
        </p:txBody>
      </p:sp>
      <p:sp>
        <p:nvSpPr>
          <p:cNvPr id="84" name="Rectangle 83">
            <a:extLst>
              <a:ext uri="{FF2B5EF4-FFF2-40B4-BE49-F238E27FC236}">
                <a16:creationId xmlns:a16="http://schemas.microsoft.com/office/drawing/2014/main" xmlns="" id="{6E4BF27C-9379-45F5-95B7-5027F3D93B30}"/>
              </a:ext>
            </a:extLst>
          </p:cNvPr>
          <p:cNvSpPr/>
          <p:nvPr/>
        </p:nvSpPr>
        <p:spPr>
          <a:xfrm>
            <a:off x="9241504" y="1389211"/>
            <a:ext cx="2688936" cy="1934877"/>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SAP HANA 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Proof-of-Concepts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HANA Performance Reviews</a:t>
            </a:r>
          </a:p>
          <a:p>
            <a:pPr marL="133375" indent="-133375">
              <a:buFont typeface="Arial" pitchFamily="34" charset="0"/>
              <a:buChar char="•"/>
              <a:defRPr/>
            </a:pPr>
            <a:endParaRPr lang="en-GB" sz="1200" kern="0" dirty="0">
              <a:solidFill>
                <a:srgbClr val="000000"/>
              </a:solidFill>
              <a:latin typeface="Century Gothic" panose="020B0502020202020204" pitchFamily="34" charset="0"/>
              <a:ea typeface="ＭＳ Ｐゴシック" charset="0"/>
            </a:endParaRPr>
          </a:p>
        </p:txBody>
      </p:sp>
      <p:sp>
        <p:nvSpPr>
          <p:cNvPr id="85" name="Rectangle 84">
            <a:extLst>
              <a:ext uri="{FF2B5EF4-FFF2-40B4-BE49-F238E27FC236}">
                <a16:creationId xmlns:a16="http://schemas.microsoft.com/office/drawing/2014/main" xmlns="" id="{4454E49F-CC5D-4EAB-A374-DFA335161C49}"/>
              </a:ext>
            </a:extLst>
          </p:cNvPr>
          <p:cNvSpPr/>
          <p:nvPr/>
        </p:nvSpPr>
        <p:spPr>
          <a:xfrm>
            <a:off x="6415004" y="3469520"/>
            <a:ext cx="2688936" cy="2046345"/>
          </a:xfrm>
          <a:prstGeom prst="rect">
            <a:avLst/>
          </a:prstGeom>
          <a:ln>
            <a:solidFill>
              <a:srgbClr val="53DCED"/>
            </a:solidFill>
          </a:ln>
        </p:spPr>
        <p:txBody>
          <a:bodyPr wrap="square" anchor="ctr">
            <a:normAutofit/>
          </a:bodyPr>
          <a:lstStyle/>
          <a:p>
            <a:pPr>
              <a:defRPr/>
            </a:pPr>
            <a:r>
              <a:rPr lang="en-GB" sz="1333" b="1" kern="0" dirty="0">
                <a:solidFill>
                  <a:srgbClr val="000000"/>
                </a:solidFill>
                <a:latin typeface="Century Gothic" panose="020B0502020202020204" pitchFamily="34" charset="0"/>
                <a:ea typeface="ＭＳ Ｐゴシック" charset="0"/>
              </a:rPr>
              <a:t>DELIVERY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Use Cases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Reuse of Assets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Standardized Methodology</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HANA Solution Factory at our Delivery Center in India</a:t>
            </a:r>
            <a:endParaRPr lang="en-GB" sz="1200" kern="0" dirty="0">
              <a:solidFill>
                <a:srgbClr val="000000"/>
              </a:solidFill>
              <a:latin typeface="Century Gothic" panose="020B0502020202020204" pitchFamily="34" charset="0"/>
              <a:ea typeface="ＭＳ Ｐゴシック" charset="0"/>
            </a:endParaRPr>
          </a:p>
        </p:txBody>
      </p:sp>
      <p:sp>
        <p:nvSpPr>
          <p:cNvPr id="86" name="Rectangle 85">
            <a:extLst>
              <a:ext uri="{FF2B5EF4-FFF2-40B4-BE49-F238E27FC236}">
                <a16:creationId xmlns:a16="http://schemas.microsoft.com/office/drawing/2014/main" xmlns="" id="{6B10F439-FBB4-4427-90A8-8746B8823E5F}"/>
              </a:ext>
            </a:extLst>
          </p:cNvPr>
          <p:cNvSpPr/>
          <p:nvPr/>
        </p:nvSpPr>
        <p:spPr>
          <a:xfrm>
            <a:off x="9241504" y="3453471"/>
            <a:ext cx="2688936" cy="2064261"/>
          </a:xfrm>
          <a:prstGeom prst="rect">
            <a:avLst/>
          </a:prstGeom>
          <a:ln>
            <a:solidFill>
              <a:srgbClr val="53DCED"/>
            </a:solidFill>
          </a:ln>
        </p:spPr>
        <p:txBody>
          <a:bodyPr wrap="square" anchor="ctr">
            <a:noAutofit/>
          </a:bodyPr>
          <a:lstStyle/>
          <a:p>
            <a:pPr>
              <a:defRPr/>
            </a:pPr>
            <a:r>
              <a:rPr lang="en-GB" sz="1333" b="1" kern="0" dirty="0">
                <a:solidFill>
                  <a:srgbClr val="000000"/>
                </a:solidFill>
                <a:latin typeface="Century Gothic" panose="020B0502020202020204" pitchFamily="34" charset="0"/>
                <a:ea typeface="ＭＳ Ｐゴシック" charset="0"/>
              </a:rPr>
              <a:t>SAP HANA LAB</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Global HANA CoE</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Network</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HANA Performance Reviews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Competency Building</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Technology Evaluation</a:t>
            </a:r>
          </a:p>
          <a:p>
            <a:pPr>
              <a:defRPr/>
            </a:pPr>
            <a:endParaRPr lang="en-GB" sz="1200" kern="0" dirty="0">
              <a:solidFill>
                <a:srgbClr val="000000"/>
              </a:solidFill>
              <a:latin typeface="Century Gothic" panose="020B0502020202020204" pitchFamily="34" charset="0"/>
              <a:ea typeface="ＭＳ Ｐゴシック" charset="0"/>
            </a:endParaRPr>
          </a:p>
        </p:txBody>
      </p:sp>
      <p:sp>
        <p:nvSpPr>
          <p:cNvPr id="12" name="Rectangle 11">
            <a:extLst>
              <a:ext uri="{FF2B5EF4-FFF2-40B4-BE49-F238E27FC236}">
                <a16:creationId xmlns:a16="http://schemas.microsoft.com/office/drawing/2014/main" xmlns="" id="{39BE2920-7C9B-432F-8B91-ACD9484D2E9A}"/>
              </a:ext>
            </a:extLst>
          </p:cNvPr>
          <p:cNvSpPr/>
          <p:nvPr/>
        </p:nvSpPr>
        <p:spPr>
          <a:xfrm>
            <a:off x="297319" y="1414611"/>
            <a:ext cx="5481183" cy="4126653"/>
          </a:xfrm>
          <a:prstGeom prst="rect">
            <a:avLst/>
          </a:prstGeom>
          <a:ln>
            <a:solidFill>
              <a:srgbClr val="53DCED"/>
            </a:solidFill>
          </a:ln>
        </p:spPr>
        <p:txBody>
          <a:bodyPr wrap="square" anchor="ctr">
            <a:normAutofit/>
          </a:bodyPr>
          <a:lstStyle/>
          <a:p>
            <a:pPr>
              <a:lnSpc>
                <a:spcPct val="100000"/>
              </a:lnSpc>
              <a:spcBef>
                <a:spcPct val="50000"/>
              </a:spcBef>
              <a:buClrTx/>
              <a:buSzTx/>
            </a:pPr>
            <a:endParaRPr lang="en-GB" sz="1200" kern="0" dirty="0">
              <a:solidFill>
                <a:srgbClr val="000000"/>
              </a:solidFill>
              <a:latin typeface="Century Gothic" panose="020B0502020202020204" pitchFamily="34" charset="0"/>
              <a:ea typeface="ＭＳ Ｐゴシック" charset="0"/>
            </a:endParaRPr>
          </a:p>
        </p:txBody>
      </p:sp>
      <p:sp>
        <p:nvSpPr>
          <p:cNvPr id="18" name="Date Placeholder 3">
            <a:extLst>
              <a:ext uri="{FF2B5EF4-FFF2-40B4-BE49-F238E27FC236}">
                <a16:creationId xmlns:a16="http://schemas.microsoft.com/office/drawing/2014/main" xmlns="" id="{0EB64833-FE03-4658-B120-AA83092E19DE}"/>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9" name="Slide Number Placeholder 5">
            <a:extLst>
              <a:ext uri="{FF2B5EF4-FFF2-40B4-BE49-F238E27FC236}">
                <a16:creationId xmlns:a16="http://schemas.microsoft.com/office/drawing/2014/main" xmlns="" id="{FB25B2FB-9C99-42EE-A3E5-E80725F8370F}"/>
              </a:ext>
            </a:extLst>
          </p:cNvPr>
          <p:cNvSpPr>
            <a:spLocks noGrp="1"/>
          </p:cNvSpPr>
          <p:nvPr>
            <p:ph type="sldNum" sz="quarter" idx="12"/>
          </p:nvPr>
        </p:nvSpPr>
        <p:spPr>
          <a:xfrm>
            <a:off x="11211718" y="6593554"/>
            <a:ext cx="656700" cy="226713"/>
          </a:xfrm>
        </p:spPr>
        <p:txBody>
          <a:bodyPr/>
          <a:lstStyle/>
          <a:p>
            <a:pPr algn="ctr"/>
            <a:r>
              <a:rPr lang="en-IN" sz="1000" dirty="0"/>
              <a:t>11</a:t>
            </a:r>
          </a:p>
        </p:txBody>
      </p:sp>
      <p:sp>
        <p:nvSpPr>
          <p:cNvPr id="20" name="Footer Placeholder 3">
            <a:extLst>
              <a:ext uri="{FF2B5EF4-FFF2-40B4-BE49-F238E27FC236}">
                <a16:creationId xmlns:a16="http://schemas.microsoft.com/office/drawing/2014/main" xmlns="" id="{7F59E24D-AC2E-433F-9E5C-392222FD5FC7}"/>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a:solidFill>
                  <a:schemeClr val="bg1"/>
                </a:solidFill>
              </a:rPr>
              <a:t>www.lorhanit.com | © Lorhan IT Services 2019</a:t>
            </a:r>
            <a:endParaRPr lang="en-IN" sz="1050" dirty="0">
              <a:solidFill>
                <a:schemeClr val="bg1"/>
              </a:solidFill>
            </a:endParaRPr>
          </a:p>
        </p:txBody>
      </p:sp>
      <p:sp>
        <p:nvSpPr>
          <p:cNvPr id="15" name="Date Placeholder 2">
            <a:extLst>
              <a:ext uri="{FF2B5EF4-FFF2-40B4-BE49-F238E27FC236}">
                <a16:creationId xmlns:a16="http://schemas.microsoft.com/office/drawing/2014/main" xmlns="" id="{1D2A8255-526B-4029-8A16-D03FC62F68AE}"/>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6" name="Footer Placeholder 3">
            <a:extLst>
              <a:ext uri="{FF2B5EF4-FFF2-40B4-BE49-F238E27FC236}">
                <a16:creationId xmlns:a16="http://schemas.microsoft.com/office/drawing/2014/main" xmlns="" id="{98171F1C-E229-4902-A2BA-A0826C967423}"/>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7" name="Slide Number Placeholder 4">
            <a:extLst>
              <a:ext uri="{FF2B5EF4-FFF2-40B4-BE49-F238E27FC236}">
                <a16:creationId xmlns:a16="http://schemas.microsoft.com/office/drawing/2014/main" xmlns="" id="{FD62156B-2EC6-46AA-8EFC-9AC30B01D093}"/>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11</a:t>
            </a:r>
          </a:p>
        </p:txBody>
      </p:sp>
      <p:pic>
        <p:nvPicPr>
          <p:cNvPr id="21"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22"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46377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sz="2000" dirty="0">
                <a:latin typeface="Century Gothic" panose="020B0502020202020204" pitchFamily="34" charset="0"/>
              </a:rPr>
              <a:t>SAP FMCG Customers </a:t>
            </a:r>
          </a:p>
        </p:txBody>
      </p:sp>
      <p:sp>
        <p:nvSpPr>
          <p:cNvPr id="11" name="Line 3"/>
          <p:cNvSpPr>
            <a:spLocks noChangeShapeType="1"/>
          </p:cNvSpPr>
          <p:nvPr/>
        </p:nvSpPr>
        <p:spPr bwMode="auto">
          <a:xfrm flipH="1">
            <a:off x="2446430" y="902529"/>
            <a:ext cx="30639" cy="5344371"/>
          </a:xfrm>
          <a:prstGeom prst="line">
            <a:avLst/>
          </a:prstGeom>
          <a:noFill/>
          <a:ln w="9525">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sp>
        <p:nvSpPr>
          <p:cNvPr id="12" name="Line 5"/>
          <p:cNvSpPr>
            <a:spLocks noChangeShapeType="1"/>
          </p:cNvSpPr>
          <p:nvPr/>
        </p:nvSpPr>
        <p:spPr bwMode="auto">
          <a:xfrm>
            <a:off x="93273" y="2032413"/>
            <a:ext cx="12098729" cy="47920"/>
          </a:xfrm>
          <a:prstGeom prst="line">
            <a:avLst/>
          </a:prstGeom>
          <a:noFill/>
          <a:ln w="12700">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sp>
        <p:nvSpPr>
          <p:cNvPr id="13" name="Line 5"/>
          <p:cNvSpPr>
            <a:spLocks noChangeShapeType="1"/>
          </p:cNvSpPr>
          <p:nvPr/>
        </p:nvSpPr>
        <p:spPr bwMode="auto">
          <a:xfrm>
            <a:off x="100014" y="3351826"/>
            <a:ext cx="12091988" cy="4524"/>
          </a:xfrm>
          <a:prstGeom prst="line">
            <a:avLst/>
          </a:prstGeom>
          <a:noFill/>
          <a:ln w="12700">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pic>
        <p:nvPicPr>
          <p:cNvPr id="43" name="Picture 42"/>
          <p:cNvPicPr>
            <a:picLocks noChangeAspect="1"/>
          </p:cNvPicPr>
          <p:nvPr/>
        </p:nvPicPr>
        <p:blipFill>
          <a:blip r:embed="rId2"/>
          <a:stretch>
            <a:fillRect/>
          </a:stretch>
        </p:blipFill>
        <p:spPr>
          <a:xfrm>
            <a:off x="332169" y="2228207"/>
            <a:ext cx="1796239" cy="842520"/>
          </a:xfrm>
          <a:prstGeom prst="rect">
            <a:avLst/>
          </a:prstGeom>
        </p:spPr>
      </p:pic>
      <p:pic>
        <p:nvPicPr>
          <p:cNvPr id="2" name="Picture 1"/>
          <p:cNvPicPr>
            <a:picLocks noChangeAspect="1"/>
          </p:cNvPicPr>
          <p:nvPr/>
        </p:nvPicPr>
        <p:blipFill>
          <a:blip r:embed="rId3"/>
          <a:stretch>
            <a:fillRect/>
          </a:stretch>
        </p:blipFill>
        <p:spPr>
          <a:xfrm>
            <a:off x="2684935" y="2309169"/>
            <a:ext cx="1901621" cy="777459"/>
          </a:xfrm>
          <a:prstGeom prst="rect">
            <a:avLst/>
          </a:prstGeom>
        </p:spPr>
      </p:pic>
      <p:pic>
        <p:nvPicPr>
          <p:cNvPr id="8" name="Picture 7"/>
          <p:cNvPicPr>
            <a:picLocks noChangeAspect="1"/>
          </p:cNvPicPr>
          <p:nvPr/>
        </p:nvPicPr>
        <p:blipFill>
          <a:blip r:embed="rId4"/>
          <a:stretch>
            <a:fillRect/>
          </a:stretch>
        </p:blipFill>
        <p:spPr>
          <a:xfrm>
            <a:off x="2822287" y="974611"/>
            <a:ext cx="1564288" cy="899157"/>
          </a:xfrm>
          <a:prstGeom prst="rect">
            <a:avLst/>
          </a:prstGeom>
        </p:spPr>
      </p:pic>
      <p:pic>
        <p:nvPicPr>
          <p:cNvPr id="9" name="Picture 8"/>
          <p:cNvPicPr>
            <a:picLocks noChangeAspect="1"/>
          </p:cNvPicPr>
          <p:nvPr/>
        </p:nvPicPr>
        <p:blipFill>
          <a:blip r:embed="rId5"/>
          <a:stretch>
            <a:fillRect/>
          </a:stretch>
        </p:blipFill>
        <p:spPr>
          <a:xfrm>
            <a:off x="274182" y="857346"/>
            <a:ext cx="1892975" cy="973529"/>
          </a:xfrm>
          <a:prstGeom prst="rect">
            <a:avLst/>
          </a:prstGeom>
        </p:spPr>
      </p:pic>
      <p:pic>
        <p:nvPicPr>
          <p:cNvPr id="10" name="Picture 9"/>
          <p:cNvPicPr>
            <a:picLocks noChangeAspect="1"/>
          </p:cNvPicPr>
          <p:nvPr/>
        </p:nvPicPr>
        <p:blipFill>
          <a:blip r:embed="rId6"/>
          <a:stretch>
            <a:fillRect/>
          </a:stretch>
        </p:blipFill>
        <p:spPr>
          <a:xfrm>
            <a:off x="5122400" y="1055321"/>
            <a:ext cx="1886211" cy="830715"/>
          </a:xfrm>
          <a:prstGeom prst="rect">
            <a:avLst/>
          </a:prstGeom>
        </p:spPr>
      </p:pic>
      <p:pic>
        <p:nvPicPr>
          <p:cNvPr id="16" name="Picture 15"/>
          <p:cNvPicPr>
            <a:picLocks noChangeAspect="1"/>
          </p:cNvPicPr>
          <p:nvPr/>
        </p:nvPicPr>
        <p:blipFill>
          <a:blip r:embed="rId7"/>
          <a:stretch>
            <a:fillRect/>
          </a:stretch>
        </p:blipFill>
        <p:spPr>
          <a:xfrm>
            <a:off x="7435060" y="1092707"/>
            <a:ext cx="2268680" cy="747533"/>
          </a:xfrm>
          <a:prstGeom prst="rect">
            <a:avLst/>
          </a:prstGeom>
        </p:spPr>
      </p:pic>
      <p:pic>
        <p:nvPicPr>
          <p:cNvPr id="19" name="Picture 18"/>
          <p:cNvPicPr>
            <a:picLocks noChangeAspect="1"/>
          </p:cNvPicPr>
          <p:nvPr/>
        </p:nvPicPr>
        <p:blipFill>
          <a:blip r:embed="rId8"/>
          <a:stretch>
            <a:fillRect/>
          </a:stretch>
        </p:blipFill>
        <p:spPr>
          <a:xfrm>
            <a:off x="9955075" y="1010026"/>
            <a:ext cx="1984712" cy="904583"/>
          </a:xfrm>
          <a:prstGeom prst="rect">
            <a:avLst/>
          </a:prstGeom>
        </p:spPr>
      </p:pic>
      <p:pic>
        <p:nvPicPr>
          <p:cNvPr id="20" name="Picture 19"/>
          <p:cNvPicPr>
            <a:picLocks noChangeAspect="1"/>
          </p:cNvPicPr>
          <p:nvPr/>
        </p:nvPicPr>
        <p:blipFill>
          <a:blip r:embed="rId9"/>
          <a:stretch>
            <a:fillRect/>
          </a:stretch>
        </p:blipFill>
        <p:spPr>
          <a:xfrm>
            <a:off x="5260677" y="2220970"/>
            <a:ext cx="1609657" cy="1008247"/>
          </a:xfrm>
          <a:prstGeom prst="rect">
            <a:avLst/>
          </a:prstGeom>
        </p:spPr>
      </p:pic>
      <p:sp>
        <p:nvSpPr>
          <p:cNvPr id="44" name="Line 3"/>
          <p:cNvSpPr>
            <a:spLocks noChangeShapeType="1"/>
          </p:cNvSpPr>
          <p:nvPr/>
        </p:nvSpPr>
        <p:spPr bwMode="auto">
          <a:xfrm>
            <a:off x="4768473" y="898213"/>
            <a:ext cx="20259" cy="5348689"/>
          </a:xfrm>
          <a:prstGeom prst="line">
            <a:avLst/>
          </a:prstGeom>
          <a:noFill/>
          <a:ln w="9525">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sp>
        <p:nvSpPr>
          <p:cNvPr id="45" name="Line 3"/>
          <p:cNvSpPr>
            <a:spLocks noChangeShapeType="1"/>
          </p:cNvSpPr>
          <p:nvPr/>
        </p:nvSpPr>
        <p:spPr bwMode="auto">
          <a:xfrm>
            <a:off x="7362534" y="924145"/>
            <a:ext cx="72527" cy="5322756"/>
          </a:xfrm>
          <a:prstGeom prst="line">
            <a:avLst/>
          </a:prstGeom>
          <a:noFill/>
          <a:ln w="9525">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sp>
        <p:nvSpPr>
          <p:cNvPr id="46" name="Line 3"/>
          <p:cNvSpPr>
            <a:spLocks noChangeShapeType="1"/>
          </p:cNvSpPr>
          <p:nvPr/>
        </p:nvSpPr>
        <p:spPr bwMode="auto">
          <a:xfrm>
            <a:off x="9769416" y="924145"/>
            <a:ext cx="47381" cy="5322756"/>
          </a:xfrm>
          <a:prstGeom prst="line">
            <a:avLst/>
          </a:prstGeom>
          <a:noFill/>
          <a:ln w="9525">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sp>
        <p:nvSpPr>
          <p:cNvPr id="22" name="Line 5"/>
          <p:cNvSpPr>
            <a:spLocks noChangeShapeType="1"/>
          </p:cNvSpPr>
          <p:nvPr/>
        </p:nvSpPr>
        <p:spPr bwMode="auto">
          <a:xfrm>
            <a:off x="125131" y="4801626"/>
            <a:ext cx="12091988" cy="4524"/>
          </a:xfrm>
          <a:prstGeom prst="line">
            <a:avLst/>
          </a:prstGeom>
          <a:noFill/>
          <a:ln w="12700">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pic>
        <p:nvPicPr>
          <p:cNvPr id="28" name="Picture 27"/>
          <p:cNvPicPr>
            <a:picLocks noChangeAspect="1"/>
          </p:cNvPicPr>
          <p:nvPr/>
        </p:nvPicPr>
        <p:blipFill>
          <a:blip r:embed="rId10"/>
          <a:stretch>
            <a:fillRect/>
          </a:stretch>
        </p:blipFill>
        <p:spPr>
          <a:xfrm>
            <a:off x="5434367" y="3573173"/>
            <a:ext cx="1278541" cy="876715"/>
          </a:xfrm>
          <a:prstGeom prst="rect">
            <a:avLst/>
          </a:prstGeom>
        </p:spPr>
      </p:pic>
      <p:pic>
        <p:nvPicPr>
          <p:cNvPr id="24" name="Picture 23"/>
          <p:cNvPicPr>
            <a:picLocks noChangeAspect="1"/>
          </p:cNvPicPr>
          <p:nvPr/>
        </p:nvPicPr>
        <p:blipFill>
          <a:blip r:embed="rId11" cstate="print"/>
          <a:stretch>
            <a:fillRect/>
          </a:stretch>
        </p:blipFill>
        <p:spPr>
          <a:xfrm>
            <a:off x="7948267" y="2163283"/>
            <a:ext cx="1275987" cy="1089404"/>
          </a:xfrm>
          <a:prstGeom prst="rect">
            <a:avLst/>
          </a:prstGeom>
        </p:spPr>
      </p:pic>
      <p:pic>
        <p:nvPicPr>
          <p:cNvPr id="25" name="Picture 24"/>
          <p:cNvPicPr>
            <a:picLocks noChangeAspect="1"/>
          </p:cNvPicPr>
          <p:nvPr/>
        </p:nvPicPr>
        <p:blipFill>
          <a:blip r:embed="rId12"/>
          <a:stretch>
            <a:fillRect/>
          </a:stretch>
        </p:blipFill>
        <p:spPr>
          <a:xfrm>
            <a:off x="10272000" y="2128123"/>
            <a:ext cx="1578371" cy="1197944"/>
          </a:xfrm>
          <a:prstGeom prst="rect">
            <a:avLst/>
          </a:prstGeom>
        </p:spPr>
      </p:pic>
      <p:sp>
        <p:nvSpPr>
          <p:cNvPr id="32" name="Line 5"/>
          <p:cNvSpPr>
            <a:spLocks noChangeShapeType="1"/>
          </p:cNvSpPr>
          <p:nvPr/>
        </p:nvSpPr>
        <p:spPr bwMode="auto">
          <a:xfrm>
            <a:off x="100014" y="6246901"/>
            <a:ext cx="12091988" cy="4524"/>
          </a:xfrm>
          <a:prstGeom prst="line">
            <a:avLst/>
          </a:prstGeom>
          <a:noFill/>
          <a:ln w="12700">
            <a:solidFill>
              <a:srgbClr val="BDE0FF">
                <a:lumMod val="50000"/>
              </a:srgbClr>
            </a:solidFill>
            <a:prstDash val="dash"/>
            <a:round/>
            <a:headEnd/>
            <a:tailEnd/>
          </a:ln>
          <a:effectLst/>
        </p:spPr>
        <p:txBody>
          <a:bodyPr lIns="137940" tIns="68971" rIns="137940" bIns="68971" anchor="ctr"/>
          <a:lstStyle/>
          <a:p>
            <a:pPr defTabSz="1379334">
              <a:defRPr/>
            </a:pPr>
            <a:endParaRPr lang="en-US" sz="3067" kern="0" dirty="0">
              <a:solidFill>
                <a:sysClr val="windowText" lastClr="000000"/>
              </a:solidFill>
            </a:endParaRPr>
          </a:p>
        </p:txBody>
      </p:sp>
      <p:pic>
        <p:nvPicPr>
          <p:cNvPr id="37" name="Picture 36"/>
          <p:cNvPicPr>
            <a:picLocks noChangeAspect="1"/>
          </p:cNvPicPr>
          <p:nvPr/>
        </p:nvPicPr>
        <p:blipFill>
          <a:blip r:embed="rId13"/>
          <a:stretch>
            <a:fillRect/>
          </a:stretch>
        </p:blipFill>
        <p:spPr>
          <a:xfrm>
            <a:off x="517526" y="3462278"/>
            <a:ext cx="1450716" cy="1058228"/>
          </a:xfrm>
          <a:prstGeom prst="rect">
            <a:avLst/>
          </a:prstGeom>
        </p:spPr>
      </p:pic>
      <p:pic>
        <p:nvPicPr>
          <p:cNvPr id="38" name="Picture 37"/>
          <p:cNvPicPr>
            <a:picLocks noChangeAspect="1"/>
          </p:cNvPicPr>
          <p:nvPr/>
        </p:nvPicPr>
        <p:blipFill>
          <a:blip r:embed="rId14"/>
          <a:stretch>
            <a:fillRect/>
          </a:stretch>
        </p:blipFill>
        <p:spPr>
          <a:xfrm>
            <a:off x="2840649" y="3485169"/>
            <a:ext cx="1395680" cy="1081859"/>
          </a:xfrm>
          <a:prstGeom prst="rect">
            <a:avLst/>
          </a:prstGeom>
        </p:spPr>
      </p:pic>
      <p:pic>
        <p:nvPicPr>
          <p:cNvPr id="40" name="Picture 39"/>
          <p:cNvPicPr>
            <a:picLocks noChangeAspect="1"/>
          </p:cNvPicPr>
          <p:nvPr/>
        </p:nvPicPr>
        <p:blipFill>
          <a:blip r:embed="rId15"/>
          <a:stretch>
            <a:fillRect/>
          </a:stretch>
        </p:blipFill>
        <p:spPr>
          <a:xfrm>
            <a:off x="7725569" y="3561461"/>
            <a:ext cx="1819305" cy="930564"/>
          </a:xfrm>
          <a:prstGeom prst="rect">
            <a:avLst/>
          </a:prstGeom>
        </p:spPr>
      </p:pic>
      <p:pic>
        <p:nvPicPr>
          <p:cNvPr id="3" name="Picture 2"/>
          <p:cNvPicPr>
            <a:picLocks noChangeAspect="1"/>
          </p:cNvPicPr>
          <p:nvPr/>
        </p:nvPicPr>
        <p:blipFill>
          <a:blip r:embed="rId16"/>
          <a:stretch>
            <a:fillRect/>
          </a:stretch>
        </p:blipFill>
        <p:spPr>
          <a:xfrm>
            <a:off x="9902711" y="3610135"/>
            <a:ext cx="2147997" cy="788114"/>
          </a:xfrm>
          <a:prstGeom prst="rect">
            <a:avLst/>
          </a:prstGeom>
        </p:spPr>
      </p:pic>
      <p:pic>
        <p:nvPicPr>
          <p:cNvPr id="42" name="Picture 41">
            <a:extLst>
              <a:ext uri="{FF2B5EF4-FFF2-40B4-BE49-F238E27FC236}">
                <a16:creationId xmlns:a16="http://schemas.microsoft.com/office/drawing/2014/main" xmlns="" id="{2213EA47-D658-480F-B39E-41317370AB8E}"/>
              </a:ext>
            </a:extLst>
          </p:cNvPr>
          <p:cNvPicPr>
            <a:picLocks noChangeAspect="1"/>
          </p:cNvPicPr>
          <p:nvPr/>
        </p:nvPicPr>
        <p:blipFill>
          <a:blip r:embed="rId17"/>
          <a:stretch>
            <a:fillRect/>
          </a:stretch>
        </p:blipFill>
        <p:spPr>
          <a:xfrm>
            <a:off x="331669" y="4867827"/>
            <a:ext cx="1778000" cy="1295400"/>
          </a:xfrm>
          <a:prstGeom prst="rect">
            <a:avLst/>
          </a:prstGeom>
        </p:spPr>
      </p:pic>
      <p:pic>
        <p:nvPicPr>
          <p:cNvPr id="48" name="Picture 47">
            <a:extLst>
              <a:ext uri="{FF2B5EF4-FFF2-40B4-BE49-F238E27FC236}">
                <a16:creationId xmlns:a16="http://schemas.microsoft.com/office/drawing/2014/main" xmlns="" id="{FAD6C400-869C-4A41-8581-1AED1816B009}"/>
              </a:ext>
            </a:extLst>
          </p:cNvPr>
          <p:cNvPicPr>
            <a:picLocks noChangeAspect="1"/>
          </p:cNvPicPr>
          <p:nvPr/>
        </p:nvPicPr>
        <p:blipFill>
          <a:blip r:embed="rId18"/>
          <a:stretch>
            <a:fillRect/>
          </a:stretch>
        </p:blipFill>
        <p:spPr>
          <a:xfrm>
            <a:off x="2535526" y="5027930"/>
            <a:ext cx="1947260" cy="792105"/>
          </a:xfrm>
          <a:prstGeom prst="rect">
            <a:avLst/>
          </a:prstGeom>
        </p:spPr>
      </p:pic>
      <p:pic>
        <p:nvPicPr>
          <p:cNvPr id="5" name="Picture 4">
            <a:extLst>
              <a:ext uri="{FF2B5EF4-FFF2-40B4-BE49-F238E27FC236}">
                <a16:creationId xmlns:a16="http://schemas.microsoft.com/office/drawing/2014/main" xmlns="" id="{D6A89481-A169-4C2E-AC70-7D93EEB82AF6}"/>
              </a:ext>
            </a:extLst>
          </p:cNvPr>
          <p:cNvPicPr>
            <a:picLocks noChangeAspect="1"/>
          </p:cNvPicPr>
          <p:nvPr/>
        </p:nvPicPr>
        <p:blipFill>
          <a:blip r:embed="rId19"/>
          <a:stretch>
            <a:fillRect/>
          </a:stretch>
        </p:blipFill>
        <p:spPr>
          <a:xfrm>
            <a:off x="8061545" y="4944058"/>
            <a:ext cx="1185757" cy="1170747"/>
          </a:xfrm>
          <a:prstGeom prst="rect">
            <a:avLst/>
          </a:prstGeom>
        </p:spPr>
      </p:pic>
      <p:pic>
        <p:nvPicPr>
          <p:cNvPr id="14" name="Picture 13">
            <a:extLst>
              <a:ext uri="{FF2B5EF4-FFF2-40B4-BE49-F238E27FC236}">
                <a16:creationId xmlns:a16="http://schemas.microsoft.com/office/drawing/2014/main" xmlns="" id="{F505797C-EC90-4EA1-B9C2-A9F3DACD15DA}"/>
              </a:ext>
            </a:extLst>
          </p:cNvPr>
          <p:cNvPicPr>
            <a:picLocks noChangeAspect="1"/>
          </p:cNvPicPr>
          <p:nvPr/>
        </p:nvPicPr>
        <p:blipFill>
          <a:blip r:embed="rId20" cstate="print"/>
          <a:stretch>
            <a:fillRect/>
          </a:stretch>
        </p:blipFill>
        <p:spPr>
          <a:xfrm>
            <a:off x="10225897" y="5208029"/>
            <a:ext cx="1610703" cy="623864"/>
          </a:xfrm>
          <a:prstGeom prst="rect">
            <a:avLst/>
          </a:prstGeom>
        </p:spPr>
      </p:pic>
      <p:pic>
        <p:nvPicPr>
          <p:cNvPr id="49" name="Picture 48">
            <a:extLst>
              <a:ext uri="{FF2B5EF4-FFF2-40B4-BE49-F238E27FC236}">
                <a16:creationId xmlns:a16="http://schemas.microsoft.com/office/drawing/2014/main" xmlns="" id="{02C0497D-858E-4D33-B3D7-9D52ED487CC2}"/>
              </a:ext>
            </a:extLst>
          </p:cNvPr>
          <p:cNvPicPr>
            <a:picLocks noChangeAspect="1"/>
          </p:cNvPicPr>
          <p:nvPr/>
        </p:nvPicPr>
        <p:blipFill>
          <a:blip r:embed="rId21"/>
          <a:stretch>
            <a:fillRect/>
          </a:stretch>
        </p:blipFill>
        <p:spPr>
          <a:xfrm>
            <a:off x="5268252" y="4970884"/>
            <a:ext cx="1527377" cy="996911"/>
          </a:xfrm>
          <a:prstGeom prst="rect">
            <a:avLst/>
          </a:prstGeom>
        </p:spPr>
      </p:pic>
      <p:sp>
        <p:nvSpPr>
          <p:cNvPr id="50" name="Date Placeholder 3">
            <a:extLst>
              <a:ext uri="{FF2B5EF4-FFF2-40B4-BE49-F238E27FC236}">
                <a16:creationId xmlns:a16="http://schemas.microsoft.com/office/drawing/2014/main" xmlns="" id="{9A172D4F-EFDE-4339-B08F-8E96F0FFBE14}"/>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51" name="Slide Number Placeholder 5">
            <a:extLst>
              <a:ext uri="{FF2B5EF4-FFF2-40B4-BE49-F238E27FC236}">
                <a16:creationId xmlns:a16="http://schemas.microsoft.com/office/drawing/2014/main" xmlns="" id="{BF79BA09-28F1-43E4-93C4-3CD13F272140}"/>
              </a:ext>
            </a:extLst>
          </p:cNvPr>
          <p:cNvSpPr>
            <a:spLocks noGrp="1"/>
          </p:cNvSpPr>
          <p:nvPr>
            <p:ph type="sldNum" sz="quarter" idx="12"/>
          </p:nvPr>
        </p:nvSpPr>
        <p:spPr>
          <a:xfrm>
            <a:off x="11211718" y="6593554"/>
            <a:ext cx="656700" cy="226713"/>
          </a:xfrm>
        </p:spPr>
        <p:txBody>
          <a:bodyPr/>
          <a:lstStyle/>
          <a:p>
            <a:pPr algn="ctr"/>
            <a:r>
              <a:rPr lang="en-IN" sz="1000" dirty="0"/>
              <a:t>18</a:t>
            </a:r>
          </a:p>
        </p:txBody>
      </p:sp>
      <p:sp>
        <p:nvSpPr>
          <p:cNvPr id="52" name="Footer Placeholder 3">
            <a:extLst>
              <a:ext uri="{FF2B5EF4-FFF2-40B4-BE49-F238E27FC236}">
                <a16:creationId xmlns:a16="http://schemas.microsoft.com/office/drawing/2014/main" xmlns="" id="{D0A1DA29-F24A-4AC6-A0D4-DE5203EE533A}"/>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34" name="Date Placeholder 2">
            <a:extLst>
              <a:ext uri="{FF2B5EF4-FFF2-40B4-BE49-F238E27FC236}">
                <a16:creationId xmlns:a16="http://schemas.microsoft.com/office/drawing/2014/main" xmlns="" id="{1BE059C6-2C0A-4C0A-BB29-7132A85BA06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5" name="Footer Placeholder 3">
            <a:extLst>
              <a:ext uri="{FF2B5EF4-FFF2-40B4-BE49-F238E27FC236}">
                <a16:creationId xmlns:a16="http://schemas.microsoft.com/office/drawing/2014/main" xmlns="" id="{53C759F1-EA30-4E7B-8DE7-A5F888BB596E}"/>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36" name="Slide Number Placeholder 4">
            <a:extLst>
              <a:ext uri="{FF2B5EF4-FFF2-40B4-BE49-F238E27FC236}">
                <a16:creationId xmlns:a16="http://schemas.microsoft.com/office/drawing/2014/main" xmlns="" id="{3043DB22-0295-45D5-A575-87F398C892EE}"/>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12</a:t>
            </a:r>
          </a:p>
        </p:txBody>
      </p:sp>
      <p:pic>
        <p:nvPicPr>
          <p:cNvPr id="39" name="Picture 2"/>
          <p:cNvPicPr>
            <a:picLocks noChangeAspect="1" noChangeArrowheads="1"/>
          </p:cNvPicPr>
          <p:nvPr/>
        </p:nvPicPr>
        <p:blipFill>
          <a:blip r:embed="rId22" cstate="print"/>
          <a:srcRect/>
          <a:stretch>
            <a:fillRect/>
          </a:stretch>
        </p:blipFill>
        <p:spPr bwMode="auto">
          <a:xfrm>
            <a:off x="11049000" y="0"/>
            <a:ext cx="1143000" cy="685800"/>
          </a:xfrm>
          <a:prstGeom prst="rect">
            <a:avLst/>
          </a:prstGeom>
          <a:noFill/>
          <a:ln w="9525">
            <a:noFill/>
            <a:miter lim="800000"/>
            <a:headEnd/>
            <a:tailEnd/>
          </a:ln>
          <a:effectLst/>
        </p:spPr>
      </p:pic>
      <p:sp>
        <p:nvSpPr>
          <p:cNvPr id="41" name="object 4"/>
          <p:cNvSpPr/>
          <p:nvPr/>
        </p:nvSpPr>
        <p:spPr>
          <a:xfrm>
            <a:off x="9144000" y="0"/>
            <a:ext cx="1905000" cy="419100"/>
          </a:xfrm>
          <a:prstGeom prst="rect">
            <a:avLst/>
          </a:prstGeom>
          <a:blipFill>
            <a:blip r:embed="rId2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6110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872" y="2495090"/>
            <a:ext cx="8437417" cy="1015663"/>
          </a:xfrm>
          <a:prstGeom prst="rect">
            <a:avLst/>
          </a:prstGeom>
          <a:noFill/>
        </p:spPr>
        <p:txBody>
          <a:bodyPr wrap="square" rtlCol="0">
            <a:spAutoFit/>
          </a:bodyPr>
          <a:lstStyle>
            <a:defPPr>
              <a:defRPr lang="en-US"/>
            </a:defPPr>
            <a:lvl1pPr algn="ctr">
              <a:defRPr sz="2400" b="1">
                <a:solidFill>
                  <a:srgbClr val="002060"/>
                </a:solidFill>
              </a:defRPr>
            </a:lvl1pPr>
          </a:lstStyle>
          <a:p>
            <a:r>
              <a:rPr lang="en-US" dirty="0">
                <a:latin typeface="Century Gothic" panose="020B0502020202020204" pitchFamily="34" charset="0"/>
              </a:rPr>
              <a:t>S/4HANA Digital Core Offering</a:t>
            </a:r>
          </a:p>
          <a:p>
            <a:pPr marL="2628900" lvl="5" indent="-342900">
              <a:buFont typeface="Arial" panose="020B0604020202020204" pitchFamily="34" charset="0"/>
              <a:buChar char="•"/>
            </a:pPr>
            <a:r>
              <a:rPr lang="en-US" b="1" dirty="0">
                <a:solidFill>
                  <a:srgbClr val="002060"/>
                </a:solidFill>
                <a:latin typeface="Century Gothic" panose="020B0502020202020204" pitchFamily="34" charset="0"/>
              </a:rPr>
              <a:t>User Experience(UX) – Fiori</a:t>
            </a:r>
          </a:p>
          <a:p>
            <a:pPr marL="2628900" lvl="5" indent="-342900">
              <a:buFont typeface="Arial" panose="020B0604020202020204" pitchFamily="34" charset="0"/>
              <a:buChar char="•"/>
            </a:pPr>
            <a:r>
              <a:rPr lang="en-US" b="1" dirty="0">
                <a:solidFill>
                  <a:srgbClr val="002060"/>
                </a:solidFill>
                <a:latin typeface="Century Gothic" panose="020B0502020202020204" pitchFamily="34" charset="0"/>
              </a:rPr>
              <a:t>Analytics</a:t>
            </a:r>
          </a:p>
        </p:txBody>
      </p:sp>
      <p:sp>
        <p:nvSpPr>
          <p:cNvPr id="6" name="Date Placeholder 3">
            <a:extLst>
              <a:ext uri="{FF2B5EF4-FFF2-40B4-BE49-F238E27FC236}">
                <a16:creationId xmlns:a16="http://schemas.microsoft.com/office/drawing/2014/main" xmlns="" id="{FA1B6E19-32B3-4651-9B50-8C3F562367D6}"/>
              </a:ext>
            </a:extLst>
          </p:cNvPr>
          <p:cNvSpPr>
            <a:spLocks noGrp="1"/>
          </p:cNvSpPr>
          <p:nvPr>
            <p:ph type="dt" sz="half" idx="10"/>
          </p:nvPr>
        </p:nvSpPr>
        <p:spPr>
          <a:xfrm>
            <a:off x="6077094" y="6567952"/>
            <a:ext cx="1057623" cy="226713"/>
          </a:xfrm>
        </p:spPr>
        <p:txBody>
          <a:bodyPr/>
          <a:lstStyle/>
          <a:p>
            <a:pPr algn="ctr"/>
            <a:fld id="{8EEAB879-61E1-44F7-BA1D-B6BC0FE3B3DD}" type="datetime1">
              <a:rPr lang="en-IN" sz="1000" smtClean="0"/>
              <a:pPr algn="ctr"/>
              <a:t>29-08-2019</a:t>
            </a:fld>
            <a:endParaRPr lang="en-IN" sz="1000" dirty="0"/>
          </a:p>
        </p:txBody>
      </p:sp>
      <p:sp>
        <p:nvSpPr>
          <p:cNvPr id="8" name="Slide Number Placeholder 5">
            <a:extLst>
              <a:ext uri="{FF2B5EF4-FFF2-40B4-BE49-F238E27FC236}">
                <a16:creationId xmlns:a16="http://schemas.microsoft.com/office/drawing/2014/main" xmlns="" id="{9C2D994D-47C5-4F97-B019-53C8AC18C2F2}"/>
              </a:ext>
            </a:extLst>
          </p:cNvPr>
          <p:cNvSpPr>
            <a:spLocks noGrp="1"/>
          </p:cNvSpPr>
          <p:nvPr>
            <p:ph type="sldNum" sz="quarter" idx="12"/>
          </p:nvPr>
        </p:nvSpPr>
        <p:spPr>
          <a:xfrm>
            <a:off x="11211718" y="6593554"/>
            <a:ext cx="656700" cy="226713"/>
          </a:xfrm>
        </p:spPr>
        <p:txBody>
          <a:bodyPr/>
          <a:lstStyle/>
          <a:p>
            <a:pPr algn="ctr"/>
            <a:r>
              <a:rPr lang="en-IN" sz="1000" dirty="0"/>
              <a:t>19</a:t>
            </a:r>
          </a:p>
        </p:txBody>
      </p:sp>
      <p:sp>
        <p:nvSpPr>
          <p:cNvPr id="9" name="Footer Placeholder 3">
            <a:extLst>
              <a:ext uri="{FF2B5EF4-FFF2-40B4-BE49-F238E27FC236}">
                <a16:creationId xmlns:a16="http://schemas.microsoft.com/office/drawing/2014/main" xmlns="" id="{1F281D5A-0B6E-4476-962A-813FE16E5843}"/>
              </a:ext>
            </a:extLst>
          </p:cNvPr>
          <p:cNvSpPr txBox="1">
            <a:spLocks/>
          </p:cNvSpPr>
          <p:nvPr/>
        </p:nvSpPr>
        <p:spPr>
          <a:xfrm>
            <a:off x="7470991"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7" name="Date Placeholder 2">
            <a:extLst>
              <a:ext uri="{FF2B5EF4-FFF2-40B4-BE49-F238E27FC236}">
                <a16:creationId xmlns:a16="http://schemas.microsoft.com/office/drawing/2014/main" xmlns="" id="{35A74C25-6F0A-400F-A021-BDC5A026C5BD}"/>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xmlns="" id="{CC10E858-E495-4BC1-A986-36F82DA50BB3}"/>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1" name="Slide Number Placeholder 4">
            <a:extLst>
              <a:ext uri="{FF2B5EF4-FFF2-40B4-BE49-F238E27FC236}">
                <a16:creationId xmlns:a16="http://schemas.microsoft.com/office/drawing/2014/main" xmlns="" id="{76A99F44-1808-4BC2-8202-C1AC8D4AA353}"/>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13</a:t>
            </a:r>
          </a:p>
        </p:txBody>
      </p:sp>
      <p:pic>
        <p:nvPicPr>
          <p:cNvPr id="12"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0497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1371601"/>
            <a:ext cx="2141899" cy="51435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algn="ctr">
              <a:lnSpc>
                <a:spcPts val="1600"/>
              </a:lnSpc>
            </a:pPr>
            <a:r>
              <a:rPr lang="en-US" sz="1500" b="1" cap="all" dirty="0">
                <a:solidFill>
                  <a:srgbClr val="2800FF"/>
                </a:solidFill>
                <a:latin typeface="Century Gothic" panose="020B0502020202020204" pitchFamily="34" charset="0"/>
              </a:rPr>
              <a:t>Sap fiORI</a:t>
            </a:r>
          </a:p>
          <a:p>
            <a:pPr algn="ctr">
              <a:lnSpc>
                <a:spcPts val="1600"/>
              </a:lnSpc>
            </a:pPr>
            <a:endParaRPr lang="en-US" sz="1500" dirty="0">
              <a:solidFill>
                <a:srgbClr val="2800FF"/>
              </a:solidFill>
              <a:latin typeface="Century Gothic" panose="020B0502020202020204" pitchFamily="34" charset="0"/>
            </a:endParaRPr>
          </a:p>
        </p:txBody>
      </p:sp>
      <p:sp>
        <p:nvSpPr>
          <p:cNvPr id="2" name="Title 1"/>
          <p:cNvSpPr>
            <a:spLocks noGrp="1"/>
          </p:cNvSpPr>
          <p:nvPr>
            <p:ph type="title"/>
          </p:nvPr>
        </p:nvSpPr>
        <p:spPr/>
        <p:txBody>
          <a:bodyPr/>
          <a:lstStyle/>
          <a:p>
            <a:r>
              <a:rPr lang="en-US" sz="1800" dirty="0">
                <a:latin typeface="Century Gothic" panose="020B0502020202020204" pitchFamily="34" charset="0"/>
              </a:rPr>
              <a:t>S/4HANA User Experience (UX) - Fiori</a:t>
            </a:r>
          </a:p>
        </p:txBody>
      </p:sp>
      <p:sp>
        <p:nvSpPr>
          <p:cNvPr id="4" name="Oval 3"/>
          <p:cNvSpPr/>
          <p:nvPr/>
        </p:nvSpPr>
        <p:spPr>
          <a:xfrm>
            <a:off x="874626" y="834850"/>
            <a:ext cx="1070151" cy="1070151"/>
          </a:xfrm>
          <a:prstGeom prst="ellipse">
            <a:avLst/>
          </a:prstGeom>
          <a:solidFill>
            <a:srgbClr val="28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15" name="Group 14"/>
          <p:cNvGrpSpPr/>
          <p:nvPr/>
        </p:nvGrpSpPr>
        <p:grpSpPr>
          <a:xfrm>
            <a:off x="8028454" y="1138338"/>
            <a:ext cx="758023" cy="463175"/>
            <a:chOff x="8049592" y="1482580"/>
            <a:chExt cx="758022" cy="463175"/>
          </a:xfrm>
          <a:solidFill>
            <a:schemeClr val="bg1"/>
          </a:solidFill>
        </p:grpSpPr>
        <p:grpSp>
          <p:nvGrpSpPr>
            <p:cNvPr id="16" name="Group 15"/>
            <p:cNvGrpSpPr/>
            <p:nvPr/>
          </p:nvGrpSpPr>
          <p:grpSpPr>
            <a:xfrm>
              <a:off x="8049592" y="1482580"/>
              <a:ext cx="758022" cy="463175"/>
              <a:chOff x="4276725" y="5845176"/>
              <a:chExt cx="595313" cy="387350"/>
            </a:xfrm>
            <a:grpFill/>
          </p:grpSpPr>
          <p:sp>
            <p:nvSpPr>
              <p:cNvPr id="20" name="Freeform 57"/>
              <p:cNvSpPr>
                <a:spLocks/>
              </p:cNvSpPr>
              <p:nvPr/>
            </p:nvSpPr>
            <p:spPr bwMode="auto">
              <a:xfrm>
                <a:off x="4324350" y="5845176"/>
                <a:ext cx="496888" cy="334963"/>
              </a:xfrm>
              <a:custGeom>
                <a:avLst/>
                <a:gdLst>
                  <a:gd name="T0" fmla="*/ 202 w 215"/>
                  <a:gd name="T1" fmla="*/ 144 h 144"/>
                  <a:gd name="T2" fmla="*/ 202 w 215"/>
                  <a:gd name="T3" fmla="*/ 24 h 144"/>
                  <a:gd name="T4" fmla="*/ 191 w 215"/>
                  <a:gd name="T5" fmla="*/ 14 h 144"/>
                  <a:gd name="T6" fmla="*/ 24 w 215"/>
                  <a:gd name="T7" fmla="*/ 14 h 144"/>
                  <a:gd name="T8" fmla="*/ 14 w 215"/>
                  <a:gd name="T9" fmla="*/ 24 h 144"/>
                  <a:gd name="T10" fmla="*/ 14 w 215"/>
                  <a:gd name="T11" fmla="*/ 143 h 144"/>
                  <a:gd name="T12" fmla="*/ 0 w 215"/>
                  <a:gd name="T13" fmla="*/ 143 h 144"/>
                  <a:gd name="T14" fmla="*/ 0 w 215"/>
                  <a:gd name="T15" fmla="*/ 24 h 144"/>
                  <a:gd name="T16" fmla="*/ 24 w 215"/>
                  <a:gd name="T17" fmla="*/ 0 h 144"/>
                  <a:gd name="T18" fmla="*/ 191 w 215"/>
                  <a:gd name="T19" fmla="*/ 0 h 144"/>
                  <a:gd name="T20" fmla="*/ 215 w 215"/>
                  <a:gd name="T21" fmla="*/ 24 h 144"/>
                  <a:gd name="T22" fmla="*/ 215 w 215"/>
                  <a:gd name="T23" fmla="*/ 144 h 144"/>
                  <a:gd name="T24" fmla="*/ 202 w 215"/>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44">
                    <a:moveTo>
                      <a:pt x="202" y="144"/>
                    </a:moveTo>
                    <a:cubicBezTo>
                      <a:pt x="202" y="24"/>
                      <a:pt x="202" y="24"/>
                      <a:pt x="202" y="24"/>
                    </a:cubicBezTo>
                    <a:cubicBezTo>
                      <a:pt x="202" y="19"/>
                      <a:pt x="197" y="14"/>
                      <a:pt x="191" y="14"/>
                    </a:cubicBezTo>
                    <a:cubicBezTo>
                      <a:pt x="24" y="14"/>
                      <a:pt x="24" y="14"/>
                      <a:pt x="24" y="14"/>
                    </a:cubicBezTo>
                    <a:cubicBezTo>
                      <a:pt x="18" y="14"/>
                      <a:pt x="14" y="19"/>
                      <a:pt x="14" y="24"/>
                    </a:cubicBezTo>
                    <a:cubicBezTo>
                      <a:pt x="14" y="143"/>
                      <a:pt x="14" y="143"/>
                      <a:pt x="14" y="143"/>
                    </a:cubicBezTo>
                    <a:cubicBezTo>
                      <a:pt x="0" y="143"/>
                      <a:pt x="0" y="143"/>
                      <a:pt x="0" y="143"/>
                    </a:cubicBezTo>
                    <a:cubicBezTo>
                      <a:pt x="0" y="24"/>
                      <a:pt x="0" y="24"/>
                      <a:pt x="0" y="24"/>
                    </a:cubicBezTo>
                    <a:cubicBezTo>
                      <a:pt x="0" y="11"/>
                      <a:pt x="11" y="0"/>
                      <a:pt x="24" y="0"/>
                    </a:cubicBezTo>
                    <a:cubicBezTo>
                      <a:pt x="191" y="0"/>
                      <a:pt x="191" y="0"/>
                      <a:pt x="191" y="0"/>
                    </a:cubicBezTo>
                    <a:cubicBezTo>
                      <a:pt x="205" y="0"/>
                      <a:pt x="215" y="11"/>
                      <a:pt x="215" y="24"/>
                    </a:cubicBezTo>
                    <a:cubicBezTo>
                      <a:pt x="215" y="144"/>
                      <a:pt x="215" y="144"/>
                      <a:pt x="215" y="144"/>
                    </a:cubicBezTo>
                    <a:lnTo>
                      <a:pt x="202" y="144"/>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E" dirty="0">
                  <a:solidFill>
                    <a:srgbClr val="000000"/>
                  </a:solidFill>
                  <a:latin typeface="Century Gothic" panose="020B0502020202020204" pitchFamily="34" charset="0"/>
                </a:endParaRPr>
              </a:p>
            </p:txBody>
          </p:sp>
          <p:sp>
            <p:nvSpPr>
              <p:cNvPr id="21" name="Freeform 58"/>
              <p:cNvSpPr>
                <a:spLocks/>
              </p:cNvSpPr>
              <p:nvPr/>
            </p:nvSpPr>
            <p:spPr bwMode="auto">
              <a:xfrm>
                <a:off x="4276725" y="6175376"/>
                <a:ext cx="595313" cy="57150"/>
              </a:xfrm>
              <a:custGeom>
                <a:avLst/>
                <a:gdLst>
                  <a:gd name="T0" fmla="*/ 0 w 258"/>
                  <a:gd name="T1" fmla="*/ 0 h 25"/>
                  <a:gd name="T2" fmla="*/ 18 w 258"/>
                  <a:gd name="T3" fmla="*/ 25 h 25"/>
                  <a:gd name="T4" fmla="*/ 240 w 258"/>
                  <a:gd name="T5" fmla="*/ 25 h 25"/>
                  <a:gd name="T6" fmla="*/ 258 w 258"/>
                  <a:gd name="T7" fmla="*/ 0 h 25"/>
                  <a:gd name="T8" fmla="*/ 153 w 258"/>
                  <a:gd name="T9" fmla="*/ 0 h 25"/>
                  <a:gd name="T10" fmla="*/ 153 w 258"/>
                  <a:gd name="T11" fmla="*/ 6 h 25"/>
                  <a:gd name="T12" fmla="*/ 104 w 258"/>
                  <a:gd name="T13" fmla="*/ 6 h 25"/>
                  <a:gd name="T14" fmla="*/ 104 w 258"/>
                  <a:gd name="T15" fmla="*/ 0 h 25"/>
                  <a:gd name="T16" fmla="*/ 0 w 25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5">
                    <a:moveTo>
                      <a:pt x="0" y="0"/>
                    </a:moveTo>
                    <a:cubicBezTo>
                      <a:pt x="0" y="14"/>
                      <a:pt x="8" y="25"/>
                      <a:pt x="18" y="25"/>
                    </a:cubicBezTo>
                    <a:cubicBezTo>
                      <a:pt x="240" y="25"/>
                      <a:pt x="240" y="25"/>
                      <a:pt x="240" y="25"/>
                    </a:cubicBezTo>
                    <a:cubicBezTo>
                      <a:pt x="250" y="25"/>
                      <a:pt x="258" y="14"/>
                      <a:pt x="258" y="0"/>
                    </a:cubicBezTo>
                    <a:cubicBezTo>
                      <a:pt x="153" y="0"/>
                      <a:pt x="153" y="0"/>
                      <a:pt x="153" y="0"/>
                    </a:cubicBezTo>
                    <a:cubicBezTo>
                      <a:pt x="153" y="6"/>
                      <a:pt x="153" y="6"/>
                      <a:pt x="153" y="6"/>
                    </a:cubicBezTo>
                    <a:cubicBezTo>
                      <a:pt x="104" y="6"/>
                      <a:pt x="104" y="6"/>
                      <a:pt x="104" y="6"/>
                    </a:cubicBezTo>
                    <a:cubicBezTo>
                      <a:pt x="104" y="0"/>
                      <a:pt x="104" y="0"/>
                      <a:pt x="104"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E" dirty="0">
                  <a:solidFill>
                    <a:srgbClr val="000000"/>
                  </a:solidFill>
                  <a:latin typeface="Century Gothic" panose="020B0502020202020204" pitchFamily="34" charset="0"/>
                </a:endParaRPr>
              </a:p>
            </p:txBody>
          </p:sp>
        </p:grpSp>
        <p:sp>
          <p:nvSpPr>
            <p:cNvPr id="17" name="Freeform 7"/>
            <p:cNvSpPr>
              <a:spLocks/>
            </p:cNvSpPr>
            <p:nvPr/>
          </p:nvSpPr>
          <p:spPr bwMode="auto">
            <a:xfrm>
              <a:off x="8259597" y="1620072"/>
              <a:ext cx="122238" cy="150813"/>
            </a:xfrm>
            <a:custGeom>
              <a:avLst/>
              <a:gdLst>
                <a:gd name="T0" fmla="*/ 65 w 77"/>
                <a:gd name="T1" fmla="*/ 95 h 95"/>
                <a:gd name="T2" fmla="*/ 65 w 77"/>
                <a:gd name="T3" fmla="*/ 95 h 95"/>
                <a:gd name="T4" fmla="*/ 59 w 77"/>
                <a:gd name="T5" fmla="*/ 94 h 95"/>
                <a:gd name="T6" fmla="*/ 6 w 77"/>
                <a:gd name="T7" fmla="*/ 57 h 95"/>
                <a:gd name="T8" fmla="*/ 6 w 77"/>
                <a:gd name="T9" fmla="*/ 57 h 95"/>
                <a:gd name="T10" fmla="*/ 2 w 77"/>
                <a:gd name="T11" fmla="*/ 53 h 95"/>
                <a:gd name="T12" fmla="*/ 0 w 77"/>
                <a:gd name="T13" fmla="*/ 47 h 95"/>
                <a:gd name="T14" fmla="*/ 0 w 77"/>
                <a:gd name="T15" fmla="*/ 47 h 95"/>
                <a:gd name="T16" fmla="*/ 2 w 77"/>
                <a:gd name="T17" fmla="*/ 42 h 95"/>
                <a:gd name="T18" fmla="*/ 6 w 77"/>
                <a:gd name="T19" fmla="*/ 38 h 95"/>
                <a:gd name="T20" fmla="*/ 59 w 77"/>
                <a:gd name="T21" fmla="*/ 1 h 95"/>
                <a:gd name="T22" fmla="*/ 59 w 77"/>
                <a:gd name="T23" fmla="*/ 1 h 95"/>
                <a:gd name="T24" fmla="*/ 63 w 77"/>
                <a:gd name="T25" fmla="*/ 0 h 95"/>
                <a:gd name="T26" fmla="*/ 67 w 77"/>
                <a:gd name="T27" fmla="*/ 0 h 95"/>
                <a:gd name="T28" fmla="*/ 71 w 77"/>
                <a:gd name="T29" fmla="*/ 0 h 95"/>
                <a:gd name="T30" fmla="*/ 75 w 77"/>
                <a:gd name="T31" fmla="*/ 3 h 95"/>
                <a:gd name="T32" fmla="*/ 75 w 77"/>
                <a:gd name="T33" fmla="*/ 3 h 95"/>
                <a:gd name="T34" fmla="*/ 77 w 77"/>
                <a:gd name="T35" fmla="*/ 7 h 95"/>
                <a:gd name="T36" fmla="*/ 77 w 77"/>
                <a:gd name="T37" fmla="*/ 13 h 95"/>
                <a:gd name="T38" fmla="*/ 75 w 77"/>
                <a:gd name="T39" fmla="*/ 17 h 95"/>
                <a:gd name="T40" fmla="*/ 73 w 77"/>
                <a:gd name="T41" fmla="*/ 21 h 95"/>
                <a:gd name="T42" fmla="*/ 33 w 77"/>
                <a:gd name="T43" fmla="*/ 47 h 95"/>
                <a:gd name="T44" fmla="*/ 73 w 77"/>
                <a:gd name="T45" fmla="*/ 74 h 95"/>
                <a:gd name="T46" fmla="*/ 73 w 77"/>
                <a:gd name="T47" fmla="*/ 74 h 95"/>
                <a:gd name="T48" fmla="*/ 75 w 77"/>
                <a:gd name="T49" fmla="*/ 78 h 95"/>
                <a:gd name="T50" fmla="*/ 77 w 77"/>
                <a:gd name="T51" fmla="*/ 82 h 95"/>
                <a:gd name="T52" fmla="*/ 77 w 77"/>
                <a:gd name="T53" fmla="*/ 86 h 95"/>
                <a:gd name="T54" fmla="*/ 75 w 77"/>
                <a:gd name="T55" fmla="*/ 92 h 95"/>
                <a:gd name="T56" fmla="*/ 75 w 77"/>
                <a:gd name="T57" fmla="*/ 92 h 95"/>
                <a:gd name="T58" fmla="*/ 71 w 77"/>
                <a:gd name="T59" fmla="*/ 95 h 95"/>
                <a:gd name="T60" fmla="*/ 65 w 77"/>
                <a:gd name="T61" fmla="*/ 95 h 95"/>
                <a:gd name="T62" fmla="*/ 65 w 77"/>
                <a:gd name="T6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95">
                  <a:moveTo>
                    <a:pt x="65" y="95"/>
                  </a:moveTo>
                  <a:lnTo>
                    <a:pt x="65" y="95"/>
                  </a:lnTo>
                  <a:lnTo>
                    <a:pt x="59" y="94"/>
                  </a:lnTo>
                  <a:lnTo>
                    <a:pt x="6" y="57"/>
                  </a:lnTo>
                  <a:lnTo>
                    <a:pt x="6" y="57"/>
                  </a:lnTo>
                  <a:lnTo>
                    <a:pt x="2" y="53"/>
                  </a:lnTo>
                  <a:lnTo>
                    <a:pt x="0" y="47"/>
                  </a:lnTo>
                  <a:lnTo>
                    <a:pt x="0" y="47"/>
                  </a:lnTo>
                  <a:lnTo>
                    <a:pt x="2" y="42"/>
                  </a:lnTo>
                  <a:lnTo>
                    <a:pt x="6" y="38"/>
                  </a:lnTo>
                  <a:lnTo>
                    <a:pt x="59" y="1"/>
                  </a:lnTo>
                  <a:lnTo>
                    <a:pt x="59" y="1"/>
                  </a:lnTo>
                  <a:lnTo>
                    <a:pt x="63" y="0"/>
                  </a:lnTo>
                  <a:lnTo>
                    <a:pt x="67" y="0"/>
                  </a:lnTo>
                  <a:lnTo>
                    <a:pt x="71" y="0"/>
                  </a:lnTo>
                  <a:lnTo>
                    <a:pt x="75" y="3"/>
                  </a:lnTo>
                  <a:lnTo>
                    <a:pt x="75" y="3"/>
                  </a:lnTo>
                  <a:lnTo>
                    <a:pt x="77" y="7"/>
                  </a:lnTo>
                  <a:lnTo>
                    <a:pt x="77" y="13"/>
                  </a:lnTo>
                  <a:lnTo>
                    <a:pt x="75" y="17"/>
                  </a:lnTo>
                  <a:lnTo>
                    <a:pt x="73" y="21"/>
                  </a:lnTo>
                  <a:lnTo>
                    <a:pt x="33" y="47"/>
                  </a:lnTo>
                  <a:lnTo>
                    <a:pt x="73" y="74"/>
                  </a:lnTo>
                  <a:lnTo>
                    <a:pt x="73" y="74"/>
                  </a:lnTo>
                  <a:lnTo>
                    <a:pt x="75" y="78"/>
                  </a:lnTo>
                  <a:lnTo>
                    <a:pt x="77" y="82"/>
                  </a:lnTo>
                  <a:lnTo>
                    <a:pt x="77" y="86"/>
                  </a:lnTo>
                  <a:lnTo>
                    <a:pt x="75" y="92"/>
                  </a:lnTo>
                  <a:lnTo>
                    <a:pt x="75" y="92"/>
                  </a:lnTo>
                  <a:lnTo>
                    <a:pt x="71" y="95"/>
                  </a:lnTo>
                  <a:lnTo>
                    <a:pt x="65" y="95"/>
                  </a:lnTo>
                  <a:lnTo>
                    <a:pt x="65" y="95"/>
                  </a:lnTo>
                  <a:close/>
                </a:path>
              </a:pathLst>
            </a:custGeom>
            <a:grp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E">
                <a:solidFill>
                  <a:srgbClr val="7E00FF"/>
                </a:solidFill>
                <a:latin typeface="Century Gothic" panose="020B0502020202020204" pitchFamily="34" charset="0"/>
              </a:endParaRPr>
            </a:p>
          </p:txBody>
        </p:sp>
        <p:sp>
          <p:nvSpPr>
            <p:cNvPr id="18" name="Freeform 8"/>
            <p:cNvSpPr>
              <a:spLocks/>
            </p:cNvSpPr>
            <p:nvPr/>
          </p:nvSpPr>
          <p:spPr bwMode="auto">
            <a:xfrm>
              <a:off x="8508835" y="1620072"/>
              <a:ext cx="122238" cy="150813"/>
            </a:xfrm>
            <a:custGeom>
              <a:avLst/>
              <a:gdLst>
                <a:gd name="T0" fmla="*/ 12 w 77"/>
                <a:gd name="T1" fmla="*/ 95 h 95"/>
                <a:gd name="T2" fmla="*/ 12 w 77"/>
                <a:gd name="T3" fmla="*/ 95 h 95"/>
                <a:gd name="T4" fmla="*/ 6 w 77"/>
                <a:gd name="T5" fmla="*/ 95 h 95"/>
                <a:gd name="T6" fmla="*/ 2 w 77"/>
                <a:gd name="T7" fmla="*/ 92 h 95"/>
                <a:gd name="T8" fmla="*/ 2 w 77"/>
                <a:gd name="T9" fmla="*/ 92 h 95"/>
                <a:gd name="T10" fmla="*/ 0 w 77"/>
                <a:gd name="T11" fmla="*/ 86 h 95"/>
                <a:gd name="T12" fmla="*/ 0 w 77"/>
                <a:gd name="T13" fmla="*/ 82 h 95"/>
                <a:gd name="T14" fmla="*/ 2 w 77"/>
                <a:gd name="T15" fmla="*/ 78 h 95"/>
                <a:gd name="T16" fmla="*/ 6 w 77"/>
                <a:gd name="T17" fmla="*/ 74 h 95"/>
                <a:gd name="T18" fmla="*/ 44 w 77"/>
                <a:gd name="T19" fmla="*/ 47 h 95"/>
                <a:gd name="T20" fmla="*/ 6 w 77"/>
                <a:gd name="T21" fmla="*/ 21 h 95"/>
                <a:gd name="T22" fmla="*/ 6 w 77"/>
                <a:gd name="T23" fmla="*/ 21 h 95"/>
                <a:gd name="T24" fmla="*/ 2 w 77"/>
                <a:gd name="T25" fmla="*/ 17 h 95"/>
                <a:gd name="T26" fmla="*/ 0 w 77"/>
                <a:gd name="T27" fmla="*/ 13 h 95"/>
                <a:gd name="T28" fmla="*/ 0 w 77"/>
                <a:gd name="T29" fmla="*/ 7 h 95"/>
                <a:gd name="T30" fmla="*/ 2 w 77"/>
                <a:gd name="T31" fmla="*/ 3 h 95"/>
                <a:gd name="T32" fmla="*/ 2 w 77"/>
                <a:gd name="T33" fmla="*/ 3 h 95"/>
                <a:gd name="T34" fmla="*/ 6 w 77"/>
                <a:gd name="T35" fmla="*/ 0 h 95"/>
                <a:gd name="T36" fmla="*/ 10 w 77"/>
                <a:gd name="T37" fmla="*/ 0 h 95"/>
                <a:gd name="T38" fmla="*/ 16 w 77"/>
                <a:gd name="T39" fmla="*/ 0 h 95"/>
                <a:gd name="T40" fmla="*/ 19 w 77"/>
                <a:gd name="T41" fmla="*/ 1 h 95"/>
                <a:gd name="T42" fmla="*/ 71 w 77"/>
                <a:gd name="T43" fmla="*/ 38 h 95"/>
                <a:gd name="T44" fmla="*/ 71 w 77"/>
                <a:gd name="T45" fmla="*/ 38 h 95"/>
                <a:gd name="T46" fmla="*/ 75 w 77"/>
                <a:gd name="T47" fmla="*/ 42 h 95"/>
                <a:gd name="T48" fmla="*/ 77 w 77"/>
                <a:gd name="T49" fmla="*/ 47 h 95"/>
                <a:gd name="T50" fmla="*/ 77 w 77"/>
                <a:gd name="T51" fmla="*/ 47 h 95"/>
                <a:gd name="T52" fmla="*/ 75 w 77"/>
                <a:gd name="T53" fmla="*/ 53 h 95"/>
                <a:gd name="T54" fmla="*/ 71 w 77"/>
                <a:gd name="T55" fmla="*/ 57 h 95"/>
                <a:gd name="T56" fmla="*/ 19 w 77"/>
                <a:gd name="T57" fmla="*/ 94 h 95"/>
                <a:gd name="T58" fmla="*/ 19 w 77"/>
                <a:gd name="T59" fmla="*/ 94 h 95"/>
                <a:gd name="T60" fmla="*/ 12 w 77"/>
                <a:gd name="T61" fmla="*/ 95 h 95"/>
                <a:gd name="T62" fmla="*/ 12 w 77"/>
                <a:gd name="T6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95">
                  <a:moveTo>
                    <a:pt x="12" y="95"/>
                  </a:moveTo>
                  <a:lnTo>
                    <a:pt x="12" y="95"/>
                  </a:lnTo>
                  <a:lnTo>
                    <a:pt x="6" y="95"/>
                  </a:lnTo>
                  <a:lnTo>
                    <a:pt x="2" y="92"/>
                  </a:lnTo>
                  <a:lnTo>
                    <a:pt x="2" y="92"/>
                  </a:lnTo>
                  <a:lnTo>
                    <a:pt x="0" y="86"/>
                  </a:lnTo>
                  <a:lnTo>
                    <a:pt x="0" y="82"/>
                  </a:lnTo>
                  <a:lnTo>
                    <a:pt x="2" y="78"/>
                  </a:lnTo>
                  <a:lnTo>
                    <a:pt x="6" y="74"/>
                  </a:lnTo>
                  <a:lnTo>
                    <a:pt x="44" y="47"/>
                  </a:lnTo>
                  <a:lnTo>
                    <a:pt x="6" y="21"/>
                  </a:lnTo>
                  <a:lnTo>
                    <a:pt x="6" y="21"/>
                  </a:lnTo>
                  <a:lnTo>
                    <a:pt x="2" y="17"/>
                  </a:lnTo>
                  <a:lnTo>
                    <a:pt x="0" y="13"/>
                  </a:lnTo>
                  <a:lnTo>
                    <a:pt x="0" y="7"/>
                  </a:lnTo>
                  <a:lnTo>
                    <a:pt x="2" y="3"/>
                  </a:lnTo>
                  <a:lnTo>
                    <a:pt x="2" y="3"/>
                  </a:lnTo>
                  <a:lnTo>
                    <a:pt x="6" y="0"/>
                  </a:lnTo>
                  <a:lnTo>
                    <a:pt x="10" y="0"/>
                  </a:lnTo>
                  <a:lnTo>
                    <a:pt x="16" y="0"/>
                  </a:lnTo>
                  <a:lnTo>
                    <a:pt x="19" y="1"/>
                  </a:lnTo>
                  <a:lnTo>
                    <a:pt x="71" y="38"/>
                  </a:lnTo>
                  <a:lnTo>
                    <a:pt x="71" y="38"/>
                  </a:lnTo>
                  <a:lnTo>
                    <a:pt x="75" y="42"/>
                  </a:lnTo>
                  <a:lnTo>
                    <a:pt x="77" y="47"/>
                  </a:lnTo>
                  <a:lnTo>
                    <a:pt x="77" y="47"/>
                  </a:lnTo>
                  <a:lnTo>
                    <a:pt x="75" y="53"/>
                  </a:lnTo>
                  <a:lnTo>
                    <a:pt x="71" y="57"/>
                  </a:lnTo>
                  <a:lnTo>
                    <a:pt x="19" y="94"/>
                  </a:lnTo>
                  <a:lnTo>
                    <a:pt x="19" y="94"/>
                  </a:lnTo>
                  <a:lnTo>
                    <a:pt x="12" y="95"/>
                  </a:lnTo>
                  <a:lnTo>
                    <a:pt x="12" y="95"/>
                  </a:lnTo>
                  <a:close/>
                </a:path>
              </a:pathLst>
            </a:custGeom>
            <a:grp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E">
                <a:solidFill>
                  <a:srgbClr val="7E00FF"/>
                </a:solidFill>
                <a:latin typeface="Century Gothic" panose="020B0502020202020204" pitchFamily="34" charset="0"/>
              </a:endParaRPr>
            </a:p>
          </p:txBody>
        </p:sp>
        <p:sp>
          <p:nvSpPr>
            <p:cNvPr id="19" name="Freeform 9"/>
            <p:cNvSpPr>
              <a:spLocks/>
            </p:cNvSpPr>
            <p:nvPr/>
          </p:nvSpPr>
          <p:spPr bwMode="auto">
            <a:xfrm>
              <a:off x="8396122" y="1604197"/>
              <a:ext cx="98425" cy="182563"/>
            </a:xfrm>
            <a:custGeom>
              <a:avLst/>
              <a:gdLst>
                <a:gd name="T0" fmla="*/ 12 w 62"/>
                <a:gd name="T1" fmla="*/ 115 h 115"/>
                <a:gd name="T2" fmla="*/ 12 w 62"/>
                <a:gd name="T3" fmla="*/ 115 h 115"/>
                <a:gd name="T4" fmla="*/ 8 w 62"/>
                <a:gd name="T5" fmla="*/ 115 h 115"/>
                <a:gd name="T6" fmla="*/ 8 w 62"/>
                <a:gd name="T7" fmla="*/ 115 h 115"/>
                <a:gd name="T8" fmla="*/ 4 w 62"/>
                <a:gd name="T9" fmla="*/ 111 h 115"/>
                <a:gd name="T10" fmla="*/ 2 w 62"/>
                <a:gd name="T11" fmla="*/ 107 h 115"/>
                <a:gd name="T12" fmla="*/ 0 w 62"/>
                <a:gd name="T13" fmla="*/ 104 h 115"/>
                <a:gd name="T14" fmla="*/ 2 w 62"/>
                <a:gd name="T15" fmla="*/ 100 h 115"/>
                <a:gd name="T16" fmla="*/ 39 w 62"/>
                <a:gd name="T17" fmla="*/ 8 h 115"/>
                <a:gd name="T18" fmla="*/ 39 w 62"/>
                <a:gd name="T19" fmla="*/ 8 h 115"/>
                <a:gd name="T20" fmla="*/ 42 w 62"/>
                <a:gd name="T21" fmla="*/ 4 h 115"/>
                <a:gd name="T22" fmla="*/ 46 w 62"/>
                <a:gd name="T23" fmla="*/ 0 h 115"/>
                <a:gd name="T24" fmla="*/ 50 w 62"/>
                <a:gd name="T25" fmla="*/ 0 h 115"/>
                <a:gd name="T26" fmla="*/ 54 w 62"/>
                <a:gd name="T27" fmla="*/ 0 h 115"/>
                <a:gd name="T28" fmla="*/ 54 w 62"/>
                <a:gd name="T29" fmla="*/ 0 h 115"/>
                <a:gd name="T30" fmla="*/ 58 w 62"/>
                <a:gd name="T31" fmla="*/ 4 h 115"/>
                <a:gd name="T32" fmla="*/ 62 w 62"/>
                <a:gd name="T33" fmla="*/ 8 h 115"/>
                <a:gd name="T34" fmla="*/ 62 w 62"/>
                <a:gd name="T35" fmla="*/ 11 h 115"/>
                <a:gd name="T36" fmla="*/ 62 w 62"/>
                <a:gd name="T37" fmla="*/ 15 h 115"/>
                <a:gd name="T38" fmla="*/ 23 w 62"/>
                <a:gd name="T39" fmla="*/ 107 h 115"/>
                <a:gd name="T40" fmla="*/ 23 w 62"/>
                <a:gd name="T41" fmla="*/ 107 h 115"/>
                <a:gd name="T42" fmla="*/ 19 w 62"/>
                <a:gd name="T43" fmla="*/ 113 h 115"/>
                <a:gd name="T44" fmla="*/ 12 w 62"/>
                <a:gd name="T45" fmla="*/ 115 h 115"/>
                <a:gd name="T46" fmla="*/ 12 w 62"/>
                <a:gd name="T4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15">
                  <a:moveTo>
                    <a:pt x="12" y="115"/>
                  </a:moveTo>
                  <a:lnTo>
                    <a:pt x="12" y="115"/>
                  </a:lnTo>
                  <a:lnTo>
                    <a:pt x="8" y="115"/>
                  </a:lnTo>
                  <a:lnTo>
                    <a:pt x="8" y="115"/>
                  </a:lnTo>
                  <a:lnTo>
                    <a:pt x="4" y="111"/>
                  </a:lnTo>
                  <a:lnTo>
                    <a:pt x="2" y="107"/>
                  </a:lnTo>
                  <a:lnTo>
                    <a:pt x="0" y="104"/>
                  </a:lnTo>
                  <a:lnTo>
                    <a:pt x="2" y="100"/>
                  </a:lnTo>
                  <a:lnTo>
                    <a:pt x="39" y="8"/>
                  </a:lnTo>
                  <a:lnTo>
                    <a:pt x="39" y="8"/>
                  </a:lnTo>
                  <a:lnTo>
                    <a:pt x="42" y="4"/>
                  </a:lnTo>
                  <a:lnTo>
                    <a:pt x="46" y="0"/>
                  </a:lnTo>
                  <a:lnTo>
                    <a:pt x="50" y="0"/>
                  </a:lnTo>
                  <a:lnTo>
                    <a:pt x="54" y="0"/>
                  </a:lnTo>
                  <a:lnTo>
                    <a:pt x="54" y="0"/>
                  </a:lnTo>
                  <a:lnTo>
                    <a:pt x="58" y="4"/>
                  </a:lnTo>
                  <a:lnTo>
                    <a:pt x="62" y="8"/>
                  </a:lnTo>
                  <a:lnTo>
                    <a:pt x="62" y="11"/>
                  </a:lnTo>
                  <a:lnTo>
                    <a:pt x="62" y="15"/>
                  </a:lnTo>
                  <a:lnTo>
                    <a:pt x="23" y="107"/>
                  </a:lnTo>
                  <a:lnTo>
                    <a:pt x="23" y="107"/>
                  </a:lnTo>
                  <a:lnTo>
                    <a:pt x="19" y="113"/>
                  </a:lnTo>
                  <a:lnTo>
                    <a:pt x="12" y="115"/>
                  </a:lnTo>
                  <a:lnTo>
                    <a:pt x="12" y="115"/>
                  </a:lnTo>
                  <a:close/>
                </a:path>
              </a:pathLst>
            </a:custGeom>
            <a:grp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E">
                <a:solidFill>
                  <a:srgbClr val="7E00FF"/>
                </a:solidFill>
                <a:latin typeface="Century Gothic" panose="020B0502020202020204" pitchFamily="34" charset="0"/>
              </a:endParaRPr>
            </a:p>
          </p:txBody>
        </p:sp>
      </p:grpSp>
      <p:pic>
        <p:nvPicPr>
          <p:cNvPr id="40" name="Picture 39"/>
          <p:cNvPicPr>
            <a:picLocks noChangeAspect="1"/>
          </p:cNvPicPr>
          <p:nvPr/>
        </p:nvPicPr>
        <p:blipFill>
          <a:blip r:embed="rId3" cstate="print">
            <a:biLevel thresh="25000"/>
            <a:extLst>
              <a:ext uri="{BEBA8EAE-BF5A-486C-A8C5-ECC9F3942E4B}">
                <a14:imgProps xmlns:a14="http://schemas.microsoft.com/office/drawing/2010/main" xmlns="">
                  <a14:imgLayer r:embed="rId4">
                    <a14:imgEffect>
                      <a14:backgroundRemoval t="17325" b="89912" l="10000" r="90000"/>
                    </a14:imgEffect>
                    <a14:imgEffect>
                      <a14:saturation sat="400000"/>
                    </a14:imgEffect>
                  </a14:imgLayer>
                </a14:imgProps>
              </a:ext>
            </a:extLst>
          </a:blip>
          <a:stretch>
            <a:fillRect/>
          </a:stretch>
        </p:blipFill>
        <p:spPr>
          <a:xfrm>
            <a:off x="854369" y="940531"/>
            <a:ext cx="1129987" cy="858789"/>
          </a:xfrm>
          <a:prstGeom prst="rect">
            <a:avLst/>
          </a:prstGeom>
        </p:spPr>
      </p:pic>
      <p:pic>
        <p:nvPicPr>
          <p:cNvPr id="45" name="Picture 44"/>
          <p:cNvPicPr>
            <a:picLocks noChangeAspect="1"/>
          </p:cNvPicPr>
          <p:nvPr/>
        </p:nvPicPr>
        <p:blipFill>
          <a:blip r:embed="rId5" cstate="print"/>
          <a:stretch>
            <a:fillRect/>
          </a:stretch>
        </p:blipFill>
        <p:spPr>
          <a:xfrm>
            <a:off x="459741" y="3191574"/>
            <a:ext cx="1976799" cy="993495"/>
          </a:xfrm>
          <a:prstGeom prst="rect">
            <a:avLst/>
          </a:prstGeom>
        </p:spPr>
      </p:pic>
      <p:sp>
        <p:nvSpPr>
          <p:cNvPr id="47" name="TextBox 87"/>
          <p:cNvSpPr txBox="1"/>
          <p:nvPr/>
        </p:nvSpPr>
        <p:spPr>
          <a:xfrm>
            <a:off x="485775" y="2688655"/>
            <a:ext cx="1948919" cy="458896"/>
          </a:xfrm>
          <a:prstGeom prst="rect">
            <a:avLst/>
          </a:prstGeom>
          <a:solidFill>
            <a:srgbClr val="00F3FF"/>
          </a:solidFill>
          <a:ln>
            <a:noFill/>
          </a:ln>
        </p:spPr>
        <p:txBody>
          <a:bodyPr wrap="square" lIns="71995" tIns="45717" rIns="71995" bIns="45717"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de-DE" sz="1400" dirty="0">
                <a:solidFill>
                  <a:sysClr val="windowText" lastClr="000000"/>
                </a:solidFill>
                <a:latin typeface="Century Gothic" panose="020B0502020202020204" pitchFamily="34" charset="0"/>
              </a:rPr>
              <a:t>SAP </a:t>
            </a:r>
            <a:r>
              <a:rPr lang="de-DE" sz="1400" dirty="0" err="1">
                <a:solidFill>
                  <a:sysClr val="windowText" lastClr="000000"/>
                </a:solidFill>
                <a:latin typeface="Century Gothic" panose="020B0502020202020204" pitchFamily="34" charset="0"/>
              </a:rPr>
              <a:t>Fiori</a:t>
            </a:r>
            <a:r>
              <a:rPr lang="de-DE" sz="1400" dirty="0">
                <a:solidFill>
                  <a:sysClr val="windowText" lastClr="000000"/>
                </a:solidFill>
                <a:latin typeface="Century Gothic" panose="020B0502020202020204" pitchFamily="34" charset="0"/>
              </a:rPr>
              <a:t> 2.0 User Experience </a:t>
            </a:r>
            <a:endParaRPr lang="en-US" sz="1200" dirty="0">
              <a:solidFill>
                <a:sysClr val="windowText" lastClr="000000"/>
              </a:solidFill>
              <a:latin typeface="Century Gothic" panose="020B0502020202020204" pitchFamily="34" charset="0"/>
            </a:endParaRPr>
          </a:p>
        </p:txBody>
      </p:sp>
      <p:sp>
        <p:nvSpPr>
          <p:cNvPr id="51" name="TextBox 193"/>
          <p:cNvSpPr txBox="1"/>
          <p:nvPr/>
        </p:nvSpPr>
        <p:spPr>
          <a:xfrm>
            <a:off x="1111074" y="4566276"/>
            <a:ext cx="1070151" cy="1502915"/>
          </a:xfrm>
          <a:prstGeom prst="rect">
            <a:avLst/>
          </a:prstGeom>
          <a:noFill/>
          <a:ln>
            <a:noFill/>
          </a:ln>
        </p:spPr>
        <p:txBody>
          <a:bodyPr wrap="square" lIns="71995" tIns="45717" rIns="71995" bIns="45717"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spcAft>
                <a:spcPts val="800"/>
              </a:spcAft>
              <a:defRPr/>
            </a:pPr>
            <a:r>
              <a:rPr lang="en-US" sz="1200" dirty="0">
                <a:solidFill>
                  <a:sysClr val="windowText" lastClr="000000"/>
                </a:solidFill>
                <a:latin typeface="Century Gothic" panose="020B0502020202020204" pitchFamily="34" charset="0"/>
              </a:rPr>
              <a:t>Role-based </a:t>
            </a:r>
          </a:p>
          <a:p>
            <a:pPr>
              <a:spcBef>
                <a:spcPts val="1000"/>
              </a:spcBef>
              <a:spcAft>
                <a:spcPts val="800"/>
              </a:spcAft>
              <a:defRPr/>
            </a:pPr>
            <a:r>
              <a:rPr lang="en-US" sz="1200" dirty="0">
                <a:solidFill>
                  <a:sysClr val="windowText" lastClr="000000"/>
                </a:solidFill>
                <a:latin typeface="Century Gothic" panose="020B0502020202020204" pitchFamily="34" charset="0"/>
              </a:rPr>
              <a:t>Adaptive </a:t>
            </a:r>
          </a:p>
          <a:p>
            <a:pPr>
              <a:spcBef>
                <a:spcPts val="1000"/>
              </a:spcBef>
              <a:spcAft>
                <a:spcPts val="800"/>
              </a:spcAft>
              <a:defRPr/>
            </a:pPr>
            <a:r>
              <a:rPr lang="en-US" sz="1200" dirty="0">
                <a:solidFill>
                  <a:sysClr val="windowText" lastClr="000000"/>
                </a:solidFill>
                <a:latin typeface="Century Gothic" panose="020B0502020202020204" pitchFamily="34" charset="0"/>
              </a:rPr>
              <a:t>Simple </a:t>
            </a:r>
          </a:p>
          <a:p>
            <a:pPr>
              <a:spcBef>
                <a:spcPts val="1000"/>
              </a:spcBef>
              <a:spcAft>
                <a:spcPts val="800"/>
              </a:spcAft>
              <a:defRPr/>
            </a:pPr>
            <a:r>
              <a:rPr lang="en-US" sz="1200" dirty="0">
                <a:solidFill>
                  <a:sysClr val="windowText" lastClr="000000"/>
                </a:solidFill>
                <a:latin typeface="Century Gothic" panose="020B0502020202020204" pitchFamily="34" charset="0"/>
              </a:rPr>
              <a:t>Coherent </a:t>
            </a:r>
          </a:p>
          <a:p>
            <a:pPr>
              <a:spcBef>
                <a:spcPts val="1000"/>
              </a:spcBef>
              <a:spcAft>
                <a:spcPts val="800"/>
              </a:spcAft>
              <a:defRPr/>
            </a:pPr>
            <a:r>
              <a:rPr lang="en-US" sz="1200" dirty="0">
                <a:solidFill>
                  <a:sysClr val="windowText" lastClr="000000"/>
                </a:solidFill>
                <a:latin typeface="Century Gothic" panose="020B0502020202020204" pitchFamily="34" charset="0"/>
              </a:rPr>
              <a:t>Delightful </a:t>
            </a:r>
          </a:p>
        </p:txBody>
      </p:sp>
      <p:sp>
        <p:nvSpPr>
          <p:cNvPr id="58" name="Heart 57"/>
          <p:cNvSpPr/>
          <p:nvPr/>
        </p:nvSpPr>
        <p:spPr>
          <a:xfrm>
            <a:off x="588897" y="6103986"/>
            <a:ext cx="342535" cy="342535"/>
          </a:xfrm>
          <a:prstGeom prst="heart">
            <a:avLst/>
          </a:prstGeom>
          <a:noFill/>
          <a:ln w="19050">
            <a:solidFill>
              <a:srgbClr val="28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72" name="Group 71"/>
          <p:cNvGrpSpPr/>
          <p:nvPr/>
        </p:nvGrpSpPr>
        <p:grpSpPr>
          <a:xfrm>
            <a:off x="594513" y="5587339"/>
            <a:ext cx="331300" cy="364036"/>
            <a:chOff x="792163" y="7080250"/>
            <a:chExt cx="401638" cy="441325"/>
          </a:xfrm>
        </p:grpSpPr>
        <p:sp>
          <p:nvSpPr>
            <p:cNvPr id="62" name="Freeform 5"/>
            <p:cNvSpPr>
              <a:spLocks noEditPoints="1"/>
            </p:cNvSpPr>
            <p:nvPr/>
          </p:nvSpPr>
          <p:spPr bwMode="auto">
            <a:xfrm>
              <a:off x="792163" y="7080250"/>
              <a:ext cx="401638" cy="441325"/>
            </a:xfrm>
            <a:custGeom>
              <a:avLst/>
              <a:gdLst>
                <a:gd name="T0" fmla="*/ 174 w 261"/>
                <a:gd name="T1" fmla="*/ 288 h 288"/>
                <a:gd name="T2" fmla="*/ 54 w 261"/>
                <a:gd name="T3" fmla="*/ 288 h 288"/>
                <a:gd name="T4" fmla="*/ 48 w 261"/>
                <a:gd name="T5" fmla="*/ 282 h 288"/>
                <a:gd name="T6" fmla="*/ 48 w 261"/>
                <a:gd name="T7" fmla="*/ 216 h 288"/>
                <a:gd name="T8" fmla="*/ 0 w 261"/>
                <a:gd name="T9" fmla="*/ 121 h 288"/>
                <a:gd name="T10" fmla="*/ 120 w 261"/>
                <a:gd name="T11" fmla="*/ 0 h 288"/>
                <a:gd name="T12" fmla="*/ 234 w 261"/>
                <a:gd name="T13" fmla="*/ 101 h 288"/>
                <a:gd name="T14" fmla="*/ 243 w 261"/>
                <a:gd name="T15" fmla="*/ 118 h 288"/>
                <a:gd name="T16" fmla="*/ 260 w 261"/>
                <a:gd name="T17" fmla="*/ 163 h 288"/>
                <a:gd name="T18" fmla="*/ 260 w 261"/>
                <a:gd name="T19" fmla="*/ 165 h 288"/>
                <a:gd name="T20" fmla="*/ 258 w 261"/>
                <a:gd name="T21" fmla="*/ 174 h 288"/>
                <a:gd name="T22" fmla="*/ 246 w 261"/>
                <a:gd name="T23" fmla="*/ 180 h 288"/>
                <a:gd name="T24" fmla="*/ 234 w 261"/>
                <a:gd name="T25" fmla="*/ 180 h 288"/>
                <a:gd name="T26" fmla="*/ 222 w 261"/>
                <a:gd name="T27" fmla="*/ 235 h 288"/>
                <a:gd name="T28" fmla="*/ 180 w 261"/>
                <a:gd name="T29" fmla="*/ 246 h 288"/>
                <a:gd name="T30" fmla="*/ 180 w 261"/>
                <a:gd name="T31" fmla="*/ 282 h 288"/>
                <a:gd name="T32" fmla="*/ 174 w 261"/>
                <a:gd name="T33" fmla="*/ 288 h 288"/>
                <a:gd name="T34" fmla="*/ 60 w 261"/>
                <a:gd name="T35" fmla="*/ 276 h 288"/>
                <a:gd name="T36" fmla="*/ 168 w 261"/>
                <a:gd name="T37" fmla="*/ 276 h 288"/>
                <a:gd name="T38" fmla="*/ 168 w 261"/>
                <a:gd name="T39" fmla="*/ 240 h 288"/>
                <a:gd name="T40" fmla="*/ 169 w 261"/>
                <a:gd name="T41" fmla="*/ 236 h 288"/>
                <a:gd name="T42" fmla="*/ 174 w 261"/>
                <a:gd name="T43" fmla="*/ 234 h 288"/>
                <a:gd name="T44" fmla="*/ 214 w 261"/>
                <a:gd name="T45" fmla="*/ 226 h 288"/>
                <a:gd name="T46" fmla="*/ 222 w 261"/>
                <a:gd name="T47" fmla="*/ 174 h 288"/>
                <a:gd name="T48" fmla="*/ 224 w 261"/>
                <a:gd name="T49" fmla="*/ 170 h 288"/>
                <a:gd name="T50" fmla="*/ 228 w 261"/>
                <a:gd name="T51" fmla="*/ 168 h 288"/>
                <a:gd name="T52" fmla="*/ 246 w 261"/>
                <a:gd name="T53" fmla="*/ 168 h 288"/>
                <a:gd name="T54" fmla="*/ 248 w 261"/>
                <a:gd name="T55" fmla="*/ 167 h 288"/>
                <a:gd name="T56" fmla="*/ 248 w 261"/>
                <a:gd name="T57" fmla="*/ 165 h 288"/>
                <a:gd name="T58" fmla="*/ 248 w 261"/>
                <a:gd name="T59" fmla="*/ 162 h 288"/>
                <a:gd name="T60" fmla="*/ 233 w 261"/>
                <a:gd name="T61" fmla="*/ 124 h 288"/>
                <a:gd name="T62" fmla="*/ 222 w 261"/>
                <a:gd name="T63" fmla="*/ 101 h 288"/>
                <a:gd name="T64" fmla="*/ 120 w 261"/>
                <a:gd name="T65" fmla="*/ 12 h 288"/>
                <a:gd name="T66" fmla="*/ 12 w 261"/>
                <a:gd name="T67" fmla="*/ 121 h 288"/>
                <a:gd name="T68" fmla="*/ 57 w 261"/>
                <a:gd name="T69" fmla="*/ 208 h 288"/>
                <a:gd name="T70" fmla="*/ 60 w 261"/>
                <a:gd name="T71" fmla="*/ 213 h 288"/>
                <a:gd name="T72" fmla="*/ 60 w 261"/>
                <a:gd name="T7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88">
                  <a:moveTo>
                    <a:pt x="174" y="288"/>
                  </a:moveTo>
                  <a:cubicBezTo>
                    <a:pt x="54" y="288"/>
                    <a:pt x="54" y="288"/>
                    <a:pt x="54" y="288"/>
                  </a:cubicBezTo>
                  <a:cubicBezTo>
                    <a:pt x="50" y="288"/>
                    <a:pt x="48" y="285"/>
                    <a:pt x="48" y="282"/>
                  </a:cubicBezTo>
                  <a:cubicBezTo>
                    <a:pt x="48" y="216"/>
                    <a:pt x="48" y="216"/>
                    <a:pt x="48" y="216"/>
                  </a:cubicBezTo>
                  <a:cubicBezTo>
                    <a:pt x="16" y="196"/>
                    <a:pt x="0" y="164"/>
                    <a:pt x="0" y="121"/>
                  </a:cubicBezTo>
                  <a:cubicBezTo>
                    <a:pt x="0" y="53"/>
                    <a:pt x="52" y="0"/>
                    <a:pt x="120" y="0"/>
                  </a:cubicBezTo>
                  <a:cubicBezTo>
                    <a:pt x="176" y="0"/>
                    <a:pt x="234" y="38"/>
                    <a:pt x="234" y="101"/>
                  </a:cubicBezTo>
                  <a:cubicBezTo>
                    <a:pt x="234" y="103"/>
                    <a:pt x="239" y="112"/>
                    <a:pt x="243" y="118"/>
                  </a:cubicBezTo>
                  <a:cubicBezTo>
                    <a:pt x="251" y="133"/>
                    <a:pt x="261" y="150"/>
                    <a:pt x="260" y="163"/>
                  </a:cubicBezTo>
                  <a:cubicBezTo>
                    <a:pt x="260" y="164"/>
                    <a:pt x="260" y="164"/>
                    <a:pt x="260" y="165"/>
                  </a:cubicBezTo>
                  <a:cubicBezTo>
                    <a:pt x="260" y="167"/>
                    <a:pt x="260" y="171"/>
                    <a:pt x="258" y="174"/>
                  </a:cubicBezTo>
                  <a:cubicBezTo>
                    <a:pt x="255" y="178"/>
                    <a:pt x="251" y="180"/>
                    <a:pt x="246" y="180"/>
                  </a:cubicBezTo>
                  <a:cubicBezTo>
                    <a:pt x="242" y="180"/>
                    <a:pt x="238" y="180"/>
                    <a:pt x="234" y="180"/>
                  </a:cubicBezTo>
                  <a:cubicBezTo>
                    <a:pt x="234" y="194"/>
                    <a:pt x="232" y="225"/>
                    <a:pt x="222" y="235"/>
                  </a:cubicBezTo>
                  <a:cubicBezTo>
                    <a:pt x="213" y="244"/>
                    <a:pt x="200" y="246"/>
                    <a:pt x="180" y="246"/>
                  </a:cubicBezTo>
                  <a:cubicBezTo>
                    <a:pt x="180" y="282"/>
                    <a:pt x="180" y="282"/>
                    <a:pt x="180" y="282"/>
                  </a:cubicBezTo>
                  <a:cubicBezTo>
                    <a:pt x="180" y="285"/>
                    <a:pt x="177" y="288"/>
                    <a:pt x="174" y="288"/>
                  </a:cubicBezTo>
                  <a:close/>
                  <a:moveTo>
                    <a:pt x="60" y="276"/>
                  </a:moveTo>
                  <a:cubicBezTo>
                    <a:pt x="168" y="276"/>
                    <a:pt x="168" y="276"/>
                    <a:pt x="168" y="276"/>
                  </a:cubicBezTo>
                  <a:cubicBezTo>
                    <a:pt x="168" y="240"/>
                    <a:pt x="168" y="240"/>
                    <a:pt x="168" y="240"/>
                  </a:cubicBezTo>
                  <a:cubicBezTo>
                    <a:pt x="168" y="239"/>
                    <a:pt x="168" y="237"/>
                    <a:pt x="169" y="236"/>
                  </a:cubicBezTo>
                  <a:cubicBezTo>
                    <a:pt x="170" y="235"/>
                    <a:pt x="172" y="234"/>
                    <a:pt x="174" y="234"/>
                  </a:cubicBezTo>
                  <a:cubicBezTo>
                    <a:pt x="198" y="234"/>
                    <a:pt x="208" y="233"/>
                    <a:pt x="214" y="226"/>
                  </a:cubicBezTo>
                  <a:cubicBezTo>
                    <a:pt x="220" y="220"/>
                    <a:pt x="222" y="192"/>
                    <a:pt x="222" y="174"/>
                  </a:cubicBezTo>
                  <a:cubicBezTo>
                    <a:pt x="222" y="173"/>
                    <a:pt x="223" y="171"/>
                    <a:pt x="224" y="170"/>
                  </a:cubicBezTo>
                  <a:cubicBezTo>
                    <a:pt x="225" y="169"/>
                    <a:pt x="226" y="168"/>
                    <a:pt x="228" y="168"/>
                  </a:cubicBezTo>
                  <a:cubicBezTo>
                    <a:pt x="228" y="168"/>
                    <a:pt x="238" y="168"/>
                    <a:pt x="246" y="168"/>
                  </a:cubicBezTo>
                  <a:cubicBezTo>
                    <a:pt x="247" y="168"/>
                    <a:pt x="247" y="168"/>
                    <a:pt x="248" y="167"/>
                  </a:cubicBezTo>
                  <a:cubicBezTo>
                    <a:pt x="248" y="167"/>
                    <a:pt x="248" y="166"/>
                    <a:pt x="248" y="165"/>
                  </a:cubicBezTo>
                  <a:cubicBezTo>
                    <a:pt x="248" y="164"/>
                    <a:pt x="248" y="163"/>
                    <a:pt x="248" y="162"/>
                  </a:cubicBezTo>
                  <a:cubicBezTo>
                    <a:pt x="249" y="153"/>
                    <a:pt x="239" y="136"/>
                    <a:pt x="233" y="124"/>
                  </a:cubicBezTo>
                  <a:cubicBezTo>
                    <a:pt x="226" y="113"/>
                    <a:pt x="222" y="106"/>
                    <a:pt x="222" y="101"/>
                  </a:cubicBezTo>
                  <a:cubicBezTo>
                    <a:pt x="222" y="45"/>
                    <a:pt x="170" y="12"/>
                    <a:pt x="120" y="12"/>
                  </a:cubicBezTo>
                  <a:cubicBezTo>
                    <a:pt x="59" y="12"/>
                    <a:pt x="12" y="60"/>
                    <a:pt x="12" y="121"/>
                  </a:cubicBezTo>
                  <a:cubicBezTo>
                    <a:pt x="12" y="161"/>
                    <a:pt x="27" y="190"/>
                    <a:pt x="57" y="208"/>
                  </a:cubicBezTo>
                  <a:cubicBezTo>
                    <a:pt x="58" y="209"/>
                    <a:pt x="60" y="211"/>
                    <a:pt x="60" y="213"/>
                  </a:cubicBezTo>
                  <a:lnTo>
                    <a:pt x="60" y="276"/>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3" name="Freeform 6"/>
            <p:cNvSpPr>
              <a:spLocks noEditPoints="1"/>
            </p:cNvSpPr>
            <p:nvPr/>
          </p:nvSpPr>
          <p:spPr bwMode="auto">
            <a:xfrm>
              <a:off x="884238" y="7189788"/>
              <a:ext cx="55563" cy="74612"/>
            </a:xfrm>
            <a:custGeom>
              <a:avLst/>
              <a:gdLst>
                <a:gd name="T0" fmla="*/ 30 w 36"/>
                <a:gd name="T1" fmla="*/ 48 h 48"/>
                <a:gd name="T2" fmla="*/ 6 w 36"/>
                <a:gd name="T3" fmla="*/ 48 h 48"/>
                <a:gd name="T4" fmla="*/ 0 w 36"/>
                <a:gd name="T5" fmla="*/ 42 h 48"/>
                <a:gd name="T6" fmla="*/ 0 w 36"/>
                <a:gd name="T7" fmla="*/ 6 h 48"/>
                <a:gd name="T8" fmla="*/ 6 w 36"/>
                <a:gd name="T9" fmla="*/ 0 h 48"/>
                <a:gd name="T10" fmla="*/ 30 w 36"/>
                <a:gd name="T11" fmla="*/ 0 h 48"/>
                <a:gd name="T12" fmla="*/ 36 w 36"/>
                <a:gd name="T13" fmla="*/ 6 h 48"/>
                <a:gd name="T14" fmla="*/ 36 w 36"/>
                <a:gd name="T15" fmla="*/ 42 h 48"/>
                <a:gd name="T16" fmla="*/ 30 w 36"/>
                <a:gd name="T17" fmla="*/ 48 h 48"/>
                <a:gd name="T18" fmla="*/ 12 w 36"/>
                <a:gd name="T19" fmla="*/ 36 h 48"/>
                <a:gd name="T20" fmla="*/ 24 w 36"/>
                <a:gd name="T21" fmla="*/ 36 h 48"/>
                <a:gd name="T22" fmla="*/ 24 w 36"/>
                <a:gd name="T23" fmla="*/ 12 h 48"/>
                <a:gd name="T24" fmla="*/ 12 w 36"/>
                <a:gd name="T25" fmla="*/ 12 h 48"/>
                <a:gd name="T26" fmla="*/ 12 w 36"/>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30" y="48"/>
                  </a:moveTo>
                  <a:cubicBezTo>
                    <a:pt x="6" y="48"/>
                    <a:pt x="6" y="48"/>
                    <a:pt x="6" y="48"/>
                  </a:cubicBezTo>
                  <a:cubicBezTo>
                    <a:pt x="2" y="48"/>
                    <a:pt x="0" y="45"/>
                    <a:pt x="0" y="42"/>
                  </a:cubicBezTo>
                  <a:cubicBezTo>
                    <a:pt x="0" y="6"/>
                    <a:pt x="0" y="6"/>
                    <a:pt x="0" y="6"/>
                  </a:cubicBezTo>
                  <a:cubicBezTo>
                    <a:pt x="0" y="3"/>
                    <a:pt x="2" y="0"/>
                    <a:pt x="6" y="0"/>
                  </a:cubicBezTo>
                  <a:cubicBezTo>
                    <a:pt x="30" y="0"/>
                    <a:pt x="30" y="0"/>
                    <a:pt x="30" y="0"/>
                  </a:cubicBezTo>
                  <a:cubicBezTo>
                    <a:pt x="33" y="0"/>
                    <a:pt x="36" y="3"/>
                    <a:pt x="36" y="6"/>
                  </a:cubicBezTo>
                  <a:cubicBezTo>
                    <a:pt x="36" y="42"/>
                    <a:pt x="36" y="42"/>
                    <a:pt x="36" y="42"/>
                  </a:cubicBezTo>
                  <a:cubicBezTo>
                    <a:pt x="36" y="45"/>
                    <a:pt x="33" y="48"/>
                    <a:pt x="30" y="48"/>
                  </a:cubicBezTo>
                  <a:close/>
                  <a:moveTo>
                    <a:pt x="12" y="36"/>
                  </a:moveTo>
                  <a:cubicBezTo>
                    <a:pt x="24" y="36"/>
                    <a:pt x="24" y="36"/>
                    <a:pt x="24" y="36"/>
                  </a:cubicBezTo>
                  <a:cubicBezTo>
                    <a:pt x="24" y="12"/>
                    <a:pt x="24" y="12"/>
                    <a:pt x="24" y="12"/>
                  </a:cubicBezTo>
                  <a:cubicBezTo>
                    <a:pt x="12" y="12"/>
                    <a:pt x="12" y="12"/>
                    <a:pt x="12" y="12"/>
                  </a:cubicBezTo>
                  <a:lnTo>
                    <a:pt x="12" y="36"/>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4" name="Freeform 7"/>
            <p:cNvSpPr>
              <a:spLocks noEditPoints="1"/>
            </p:cNvSpPr>
            <p:nvPr/>
          </p:nvSpPr>
          <p:spPr bwMode="auto">
            <a:xfrm>
              <a:off x="920751" y="7281863"/>
              <a:ext cx="55563" cy="74612"/>
            </a:xfrm>
            <a:custGeom>
              <a:avLst/>
              <a:gdLst>
                <a:gd name="T0" fmla="*/ 30 w 36"/>
                <a:gd name="T1" fmla="*/ 48 h 48"/>
                <a:gd name="T2" fmla="*/ 6 w 36"/>
                <a:gd name="T3" fmla="*/ 48 h 48"/>
                <a:gd name="T4" fmla="*/ 0 w 36"/>
                <a:gd name="T5" fmla="*/ 42 h 48"/>
                <a:gd name="T6" fmla="*/ 0 w 36"/>
                <a:gd name="T7" fmla="*/ 6 h 48"/>
                <a:gd name="T8" fmla="*/ 6 w 36"/>
                <a:gd name="T9" fmla="*/ 0 h 48"/>
                <a:gd name="T10" fmla="*/ 30 w 36"/>
                <a:gd name="T11" fmla="*/ 0 h 48"/>
                <a:gd name="T12" fmla="*/ 36 w 36"/>
                <a:gd name="T13" fmla="*/ 6 h 48"/>
                <a:gd name="T14" fmla="*/ 36 w 36"/>
                <a:gd name="T15" fmla="*/ 42 h 48"/>
                <a:gd name="T16" fmla="*/ 30 w 36"/>
                <a:gd name="T17" fmla="*/ 48 h 48"/>
                <a:gd name="T18" fmla="*/ 12 w 36"/>
                <a:gd name="T19" fmla="*/ 36 h 48"/>
                <a:gd name="T20" fmla="*/ 24 w 36"/>
                <a:gd name="T21" fmla="*/ 36 h 48"/>
                <a:gd name="T22" fmla="*/ 24 w 36"/>
                <a:gd name="T23" fmla="*/ 12 h 48"/>
                <a:gd name="T24" fmla="*/ 12 w 36"/>
                <a:gd name="T25" fmla="*/ 12 h 48"/>
                <a:gd name="T26" fmla="*/ 12 w 36"/>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30" y="48"/>
                  </a:moveTo>
                  <a:cubicBezTo>
                    <a:pt x="6" y="48"/>
                    <a:pt x="6" y="48"/>
                    <a:pt x="6" y="48"/>
                  </a:cubicBezTo>
                  <a:cubicBezTo>
                    <a:pt x="2" y="48"/>
                    <a:pt x="0" y="45"/>
                    <a:pt x="0" y="42"/>
                  </a:cubicBezTo>
                  <a:cubicBezTo>
                    <a:pt x="0" y="6"/>
                    <a:pt x="0" y="6"/>
                    <a:pt x="0" y="6"/>
                  </a:cubicBezTo>
                  <a:cubicBezTo>
                    <a:pt x="0" y="3"/>
                    <a:pt x="2" y="0"/>
                    <a:pt x="6" y="0"/>
                  </a:cubicBezTo>
                  <a:cubicBezTo>
                    <a:pt x="30" y="0"/>
                    <a:pt x="30" y="0"/>
                    <a:pt x="30" y="0"/>
                  </a:cubicBezTo>
                  <a:cubicBezTo>
                    <a:pt x="33" y="0"/>
                    <a:pt x="36" y="3"/>
                    <a:pt x="36" y="6"/>
                  </a:cubicBezTo>
                  <a:cubicBezTo>
                    <a:pt x="36" y="42"/>
                    <a:pt x="36" y="42"/>
                    <a:pt x="36" y="42"/>
                  </a:cubicBezTo>
                  <a:cubicBezTo>
                    <a:pt x="36" y="45"/>
                    <a:pt x="33" y="48"/>
                    <a:pt x="30" y="48"/>
                  </a:cubicBezTo>
                  <a:close/>
                  <a:moveTo>
                    <a:pt x="12" y="36"/>
                  </a:moveTo>
                  <a:cubicBezTo>
                    <a:pt x="24" y="36"/>
                    <a:pt x="24" y="36"/>
                    <a:pt x="24" y="36"/>
                  </a:cubicBezTo>
                  <a:cubicBezTo>
                    <a:pt x="24" y="12"/>
                    <a:pt x="24" y="12"/>
                    <a:pt x="24" y="12"/>
                  </a:cubicBezTo>
                  <a:cubicBezTo>
                    <a:pt x="12" y="12"/>
                    <a:pt x="12" y="12"/>
                    <a:pt x="12" y="12"/>
                  </a:cubicBezTo>
                  <a:lnTo>
                    <a:pt x="12" y="36"/>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5" name="Freeform 8"/>
            <p:cNvSpPr>
              <a:spLocks noEditPoints="1"/>
            </p:cNvSpPr>
            <p:nvPr/>
          </p:nvSpPr>
          <p:spPr bwMode="auto">
            <a:xfrm>
              <a:off x="1031876" y="7189788"/>
              <a:ext cx="55563" cy="74612"/>
            </a:xfrm>
            <a:custGeom>
              <a:avLst/>
              <a:gdLst>
                <a:gd name="T0" fmla="*/ 30 w 36"/>
                <a:gd name="T1" fmla="*/ 48 h 48"/>
                <a:gd name="T2" fmla="*/ 6 w 36"/>
                <a:gd name="T3" fmla="*/ 48 h 48"/>
                <a:gd name="T4" fmla="*/ 0 w 36"/>
                <a:gd name="T5" fmla="*/ 42 h 48"/>
                <a:gd name="T6" fmla="*/ 0 w 36"/>
                <a:gd name="T7" fmla="*/ 6 h 48"/>
                <a:gd name="T8" fmla="*/ 6 w 36"/>
                <a:gd name="T9" fmla="*/ 0 h 48"/>
                <a:gd name="T10" fmla="*/ 30 w 36"/>
                <a:gd name="T11" fmla="*/ 0 h 48"/>
                <a:gd name="T12" fmla="*/ 36 w 36"/>
                <a:gd name="T13" fmla="*/ 6 h 48"/>
                <a:gd name="T14" fmla="*/ 36 w 36"/>
                <a:gd name="T15" fmla="*/ 42 h 48"/>
                <a:gd name="T16" fmla="*/ 30 w 36"/>
                <a:gd name="T17" fmla="*/ 48 h 48"/>
                <a:gd name="T18" fmla="*/ 12 w 36"/>
                <a:gd name="T19" fmla="*/ 36 h 48"/>
                <a:gd name="T20" fmla="*/ 24 w 36"/>
                <a:gd name="T21" fmla="*/ 36 h 48"/>
                <a:gd name="T22" fmla="*/ 24 w 36"/>
                <a:gd name="T23" fmla="*/ 12 h 48"/>
                <a:gd name="T24" fmla="*/ 12 w 36"/>
                <a:gd name="T25" fmla="*/ 12 h 48"/>
                <a:gd name="T26" fmla="*/ 12 w 36"/>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30" y="48"/>
                  </a:moveTo>
                  <a:cubicBezTo>
                    <a:pt x="6" y="48"/>
                    <a:pt x="6" y="48"/>
                    <a:pt x="6" y="48"/>
                  </a:cubicBezTo>
                  <a:cubicBezTo>
                    <a:pt x="2" y="48"/>
                    <a:pt x="0" y="45"/>
                    <a:pt x="0" y="42"/>
                  </a:cubicBezTo>
                  <a:cubicBezTo>
                    <a:pt x="0" y="6"/>
                    <a:pt x="0" y="6"/>
                    <a:pt x="0" y="6"/>
                  </a:cubicBezTo>
                  <a:cubicBezTo>
                    <a:pt x="0" y="3"/>
                    <a:pt x="2" y="0"/>
                    <a:pt x="6" y="0"/>
                  </a:cubicBezTo>
                  <a:cubicBezTo>
                    <a:pt x="30" y="0"/>
                    <a:pt x="30" y="0"/>
                    <a:pt x="30" y="0"/>
                  </a:cubicBezTo>
                  <a:cubicBezTo>
                    <a:pt x="33" y="0"/>
                    <a:pt x="36" y="3"/>
                    <a:pt x="36" y="6"/>
                  </a:cubicBezTo>
                  <a:cubicBezTo>
                    <a:pt x="36" y="42"/>
                    <a:pt x="36" y="42"/>
                    <a:pt x="36" y="42"/>
                  </a:cubicBezTo>
                  <a:cubicBezTo>
                    <a:pt x="36" y="45"/>
                    <a:pt x="33" y="48"/>
                    <a:pt x="30" y="48"/>
                  </a:cubicBezTo>
                  <a:close/>
                  <a:moveTo>
                    <a:pt x="12" y="36"/>
                  </a:moveTo>
                  <a:cubicBezTo>
                    <a:pt x="24" y="36"/>
                    <a:pt x="24" y="36"/>
                    <a:pt x="24" y="36"/>
                  </a:cubicBezTo>
                  <a:cubicBezTo>
                    <a:pt x="24" y="12"/>
                    <a:pt x="24" y="12"/>
                    <a:pt x="24" y="12"/>
                  </a:cubicBezTo>
                  <a:cubicBezTo>
                    <a:pt x="12" y="12"/>
                    <a:pt x="12" y="12"/>
                    <a:pt x="12" y="12"/>
                  </a:cubicBezTo>
                  <a:lnTo>
                    <a:pt x="12" y="36"/>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6" name="Rectangle 9"/>
            <p:cNvSpPr>
              <a:spLocks noChangeArrowheads="1"/>
            </p:cNvSpPr>
            <p:nvPr/>
          </p:nvSpPr>
          <p:spPr bwMode="auto">
            <a:xfrm>
              <a:off x="958851" y="7189788"/>
              <a:ext cx="17463"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7" name="Rectangle 10"/>
            <p:cNvSpPr>
              <a:spLocks noChangeArrowheads="1"/>
            </p:cNvSpPr>
            <p:nvPr/>
          </p:nvSpPr>
          <p:spPr bwMode="auto">
            <a:xfrm>
              <a:off x="995363" y="7189788"/>
              <a:ext cx="17463"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8" name="Rectangle 11"/>
            <p:cNvSpPr>
              <a:spLocks noChangeArrowheads="1"/>
            </p:cNvSpPr>
            <p:nvPr/>
          </p:nvSpPr>
          <p:spPr bwMode="auto">
            <a:xfrm>
              <a:off x="884238" y="7281863"/>
              <a:ext cx="19050"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69" name="Rectangle 12"/>
            <p:cNvSpPr>
              <a:spLocks noChangeArrowheads="1"/>
            </p:cNvSpPr>
            <p:nvPr/>
          </p:nvSpPr>
          <p:spPr bwMode="auto">
            <a:xfrm>
              <a:off x="995363" y="7281863"/>
              <a:ext cx="17463"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70" name="Rectangle 13"/>
            <p:cNvSpPr>
              <a:spLocks noChangeArrowheads="1"/>
            </p:cNvSpPr>
            <p:nvPr/>
          </p:nvSpPr>
          <p:spPr bwMode="auto">
            <a:xfrm>
              <a:off x="1031876" y="7281863"/>
              <a:ext cx="19050"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71" name="Rectangle 14"/>
            <p:cNvSpPr>
              <a:spLocks noChangeArrowheads="1"/>
            </p:cNvSpPr>
            <p:nvPr/>
          </p:nvSpPr>
          <p:spPr bwMode="auto">
            <a:xfrm>
              <a:off x="1068388" y="7281863"/>
              <a:ext cx="19050" cy="74612"/>
            </a:xfrm>
            <a:prstGeom prst="rect">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grpSp>
      <p:grpSp>
        <p:nvGrpSpPr>
          <p:cNvPr id="78" name="Group 77"/>
          <p:cNvGrpSpPr/>
          <p:nvPr/>
        </p:nvGrpSpPr>
        <p:grpSpPr>
          <a:xfrm>
            <a:off x="561163" y="4285315"/>
            <a:ext cx="398000" cy="349267"/>
            <a:chOff x="2678113" y="6807201"/>
            <a:chExt cx="544512" cy="477838"/>
          </a:xfrm>
        </p:grpSpPr>
        <p:sp>
          <p:nvSpPr>
            <p:cNvPr id="76" name="Freeform 18"/>
            <p:cNvSpPr>
              <a:spLocks noEditPoints="1"/>
            </p:cNvSpPr>
            <p:nvPr/>
          </p:nvSpPr>
          <p:spPr bwMode="auto">
            <a:xfrm>
              <a:off x="2678113" y="6810376"/>
              <a:ext cx="431800" cy="474663"/>
            </a:xfrm>
            <a:custGeom>
              <a:avLst/>
              <a:gdLst>
                <a:gd name="T0" fmla="*/ 222 w 228"/>
                <a:gd name="T1" fmla="*/ 251 h 251"/>
                <a:gd name="T2" fmla="*/ 6 w 228"/>
                <a:gd name="T3" fmla="*/ 251 h 251"/>
                <a:gd name="T4" fmla="*/ 0 w 228"/>
                <a:gd name="T5" fmla="*/ 245 h 251"/>
                <a:gd name="T6" fmla="*/ 6 w 228"/>
                <a:gd name="T7" fmla="*/ 186 h 251"/>
                <a:gd name="T8" fmla="*/ 70 w 228"/>
                <a:gd name="T9" fmla="*/ 150 h 251"/>
                <a:gd name="T10" fmla="*/ 84 w 228"/>
                <a:gd name="T11" fmla="*/ 145 h 251"/>
                <a:gd name="T12" fmla="*/ 84 w 228"/>
                <a:gd name="T13" fmla="*/ 123 h 251"/>
                <a:gd name="T14" fmla="*/ 60 w 228"/>
                <a:gd name="T15" fmla="*/ 83 h 251"/>
                <a:gd name="T16" fmla="*/ 60 w 228"/>
                <a:gd name="T17" fmla="*/ 59 h 251"/>
                <a:gd name="T18" fmla="*/ 60 w 228"/>
                <a:gd name="T19" fmla="*/ 56 h 251"/>
                <a:gd name="T20" fmla="*/ 62 w 228"/>
                <a:gd name="T21" fmla="*/ 21 h 251"/>
                <a:gd name="T22" fmla="*/ 76 w 228"/>
                <a:gd name="T23" fmla="*/ 16 h 251"/>
                <a:gd name="T24" fmla="*/ 120 w 228"/>
                <a:gd name="T25" fmla="*/ 0 h 251"/>
                <a:gd name="T26" fmla="*/ 120 w 228"/>
                <a:gd name="T27" fmla="*/ 0 h 251"/>
                <a:gd name="T28" fmla="*/ 165 w 228"/>
                <a:gd name="T29" fmla="*/ 22 h 251"/>
                <a:gd name="T30" fmla="*/ 159 w 228"/>
                <a:gd name="T31" fmla="*/ 56 h 251"/>
                <a:gd name="T32" fmla="*/ 165 w 228"/>
                <a:gd name="T33" fmla="*/ 71 h 251"/>
                <a:gd name="T34" fmla="*/ 162 w 228"/>
                <a:gd name="T35" fmla="*/ 83 h 251"/>
                <a:gd name="T36" fmla="*/ 156 w 228"/>
                <a:gd name="T37" fmla="*/ 88 h 251"/>
                <a:gd name="T38" fmla="*/ 144 w 228"/>
                <a:gd name="T39" fmla="*/ 122 h 251"/>
                <a:gd name="T40" fmla="*/ 144 w 228"/>
                <a:gd name="T41" fmla="*/ 145 h 251"/>
                <a:gd name="T42" fmla="*/ 160 w 228"/>
                <a:gd name="T43" fmla="*/ 151 h 251"/>
                <a:gd name="T44" fmla="*/ 222 w 228"/>
                <a:gd name="T45" fmla="*/ 186 h 251"/>
                <a:gd name="T46" fmla="*/ 228 w 228"/>
                <a:gd name="T47" fmla="*/ 245 h 251"/>
                <a:gd name="T48" fmla="*/ 222 w 228"/>
                <a:gd name="T49" fmla="*/ 251 h 251"/>
                <a:gd name="T50" fmla="*/ 13 w 228"/>
                <a:gd name="T51" fmla="*/ 239 h 251"/>
                <a:gd name="T52" fmla="*/ 216 w 228"/>
                <a:gd name="T53" fmla="*/ 239 h 251"/>
                <a:gd name="T54" fmla="*/ 211 w 228"/>
                <a:gd name="T55" fmla="*/ 190 h 251"/>
                <a:gd name="T56" fmla="*/ 156 w 228"/>
                <a:gd name="T57" fmla="*/ 162 h 251"/>
                <a:gd name="T58" fmla="*/ 136 w 228"/>
                <a:gd name="T59" fmla="*/ 155 h 251"/>
                <a:gd name="T60" fmla="*/ 132 w 228"/>
                <a:gd name="T61" fmla="*/ 149 h 251"/>
                <a:gd name="T62" fmla="*/ 132 w 228"/>
                <a:gd name="T63" fmla="*/ 119 h 251"/>
                <a:gd name="T64" fmla="*/ 135 w 228"/>
                <a:gd name="T65" fmla="*/ 114 h 251"/>
                <a:gd name="T66" fmla="*/ 135 w 228"/>
                <a:gd name="T67" fmla="*/ 114 h 251"/>
                <a:gd name="T68" fmla="*/ 144 w 228"/>
                <a:gd name="T69" fmla="*/ 83 h 251"/>
                <a:gd name="T70" fmla="*/ 150 w 228"/>
                <a:gd name="T71" fmla="*/ 77 h 251"/>
                <a:gd name="T72" fmla="*/ 153 w 228"/>
                <a:gd name="T73" fmla="*/ 71 h 251"/>
                <a:gd name="T74" fmla="*/ 150 w 228"/>
                <a:gd name="T75" fmla="*/ 65 h 251"/>
                <a:gd name="T76" fmla="*/ 144 w 228"/>
                <a:gd name="T77" fmla="*/ 59 h 251"/>
                <a:gd name="T78" fmla="*/ 147 w 228"/>
                <a:gd name="T79" fmla="*/ 52 h 251"/>
                <a:gd name="T80" fmla="*/ 154 w 228"/>
                <a:gd name="T81" fmla="*/ 24 h 251"/>
                <a:gd name="T82" fmla="*/ 120 w 228"/>
                <a:gd name="T83" fmla="*/ 12 h 251"/>
                <a:gd name="T84" fmla="*/ 120 w 228"/>
                <a:gd name="T85" fmla="*/ 12 h 251"/>
                <a:gd name="T86" fmla="*/ 86 w 228"/>
                <a:gd name="T87" fmla="*/ 24 h 251"/>
                <a:gd name="T88" fmla="*/ 79 w 228"/>
                <a:gd name="T89" fmla="*/ 29 h 251"/>
                <a:gd name="T90" fmla="*/ 70 w 228"/>
                <a:gd name="T91" fmla="*/ 30 h 251"/>
                <a:gd name="T92" fmla="*/ 71 w 228"/>
                <a:gd name="T93" fmla="*/ 53 h 251"/>
                <a:gd name="T94" fmla="*/ 72 w 228"/>
                <a:gd name="T95" fmla="*/ 59 h 251"/>
                <a:gd name="T96" fmla="*/ 72 w 228"/>
                <a:gd name="T97" fmla="*/ 83 h 251"/>
                <a:gd name="T98" fmla="*/ 92 w 228"/>
                <a:gd name="T99" fmla="*/ 113 h 251"/>
                <a:gd name="T100" fmla="*/ 96 w 228"/>
                <a:gd name="T101" fmla="*/ 119 h 251"/>
                <a:gd name="T102" fmla="*/ 96 w 228"/>
                <a:gd name="T103" fmla="*/ 149 h 251"/>
                <a:gd name="T104" fmla="*/ 93 w 228"/>
                <a:gd name="T105" fmla="*/ 155 h 251"/>
                <a:gd name="T106" fmla="*/ 74 w 228"/>
                <a:gd name="T107" fmla="*/ 162 h 251"/>
                <a:gd name="T108" fmla="*/ 18 w 228"/>
                <a:gd name="T109" fmla="*/ 190 h 251"/>
                <a:gd name="T110" fmla="*/ 13 w 228"/>
                <a:gd name="T111" fmla="*/ 239 h 251"/>
                <a:gd name="T112" fmla="*/ 60 w 228"/>
                <a:gd name="T113" fmla="*/ 59 h 251"/>
                <a:gd name="T114" fmla="*/ 60 w 228"/>
                <a:gd name="T115" fmla="*/ 5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251">
                  <a:moveTo>
                    <a:pt x="222" y="251"/>
                  </a:moveTo>
                  <a:cubicBezTo>
                    <a:pt x="6" y="251"/>
                    <a:pt x="6" y="251"/>
                    <a:pt x="6" y="251"/>
                  </a:cubicBezTo>
                  <a:cubicBezTo>
                    <a:pt x="3" y="251"/>
                    <a:pt x="0" y="249"/>
                    <a:pt x="0" y="245"/>
                  </a:cubicBezTo>
                  <a:cubicBezTo>
                    <a:pt x="0" y="244"/>
                    <a:pt x="1" y="204"/>
                    <a:pt x="6" y="186"/>
                  </a:cubicBezTo>
                  <a:cubicBezTo>
                    <a:pt x="11" y="171"/>
                    <a:pt x="38" y="161"/>
                    <a:pt x="70" y="150"/>
                  </a:cubicBezTo>
                  <a:cubicBezTo>
                    <a:pt x="75" y="148"/>
                    <a:pt x="80" y="147"/>
                    <a:pt x="84" y="145"/>
                  </a:cubicBezTo>
                  <a:cubicBezTo>
                    <a:pt x="84" y="123"/>
                    <a:pt x="84" y="123"/>
                    <a:pt x="84" y="123"/>
                  </a:cubicBezTo>
                  <a:cubicBezTo>
                    <a:pt x="74" y="118"/>
                    <a:pt x="60" y="106"/>
                    <a:pt x="60" y="83"/>
                  </a:cubicBezTo>
                  <a:cubicBezTo>
                    <a:pt x="60" y="59"/>
                    <a:pt x="60" y="59"/>
                    <a:pt x="60" y="59"/>
                  </a:cubicBezTo>
                  <a:cubicBezTo>
                    <a:pt x="60" y="59"/>
                    <a:pt x="60" y="58"/>
                    <a:pt x="60" y="56"/>
                  </a:cubicBezTo>
                  <a:cubicBezTo>
                    <a:pt x="57" y="47"/>
                    <a:pt x="53" y="30"/>
                    <a:pt x="62" y="21"/>
                  </a:cubicBezTo>
                  <a:cubicBezTo>
                    <a:pt x="65" y="18"/>
                    <a:pt x="70" y="16"/>
                    <a:pt x="76" y="16"/>
                  </a:cubicBezTo>
                  <a:cubicBezTo>
                    <a:pt x="83" y="4"/>
                    <a:pt x="103" y="0"/>
                    <a:pt x="120" y="0"/>
                  </a:cubicBezTo>
                  <a:cubicBezTo>
                    <a:pt x="120" y="0"/>
                    <a:pt x="120" y="0"/>
                    <a:pt x="120" y="0"/>
                  </a:cubicBezTo>
                  <a:cubicBezTo>
                    <a:pt x="138" y="0"/>
                    <a:pt x="161" y="6"/>
                    <a:pt x="165" y="22"/>
                  </a:cubicBezTo>
                  <a:cubicBezTo>
                    <a:pt x="169" y="35"/>
                    <a:pt x="162" y="48"/>
                    <a:pt x="159" y="56"/>
                  </a:cubicBezTo>
                  <a:cubicBezTo>
                    <a:pt x="163" y="59"/>
                    <a:pt x="165" y="64"/>
                    <a:pt x="165" y="71"/>
                  </a:cubicBezTo>
                  <a:cubicBezTo>
                    <a:pt x="165" y="75"/>
                    <a:pt x="164" y="79"/>
                    <a:pt x="162" y="83"/>
                  </a:cubicBezTo>
                  <a:cubicBezTo>
                    <a:pt x="161" y="85"/>
                    <a:pt x="159" y="87"/>
                    <a:pt x="156" y="88"/>
                  </a:cubicBezTo>
                  <a:cubicBezTo>
                    <a:pt x="155" y="108"/>
                    <a:pt x="149" y="118"/>
                    <a:pt x="144" y="122"/>
                  </a:cubicBezTo>
                  <a:cubicBezTo>
                    <a:pt x="144" y="145"/>
                    <a:pt x="144" y="145"/>
                    <a:pt x="144" y="145"/>
                  </a:cubicBezTo>
                  <a:cubicBezTo>
                    <a:pt x="150" y="147"/>
                    <a:pt x="155" y="149"/>
                    <a:pt x="160" y="151"/>
                  </a:cubicBezTo>
                  <a:cubicBezTo>
                    <a:pt x="192" y="162"/>
                    <a:pt x="217" y="171"/>
                    <a:pt x="222" y="186"/>
                  </a:cubicBezTo>
                  <a:cubicBezTo>
                    <a:pt x="228" y="204"/>
                    <a:pt x="228" y="244"/>
                    <a:pt x="228" y="245"/>
                  </a:cubicBezTo>
                  <a:cubicBezTo>
                    <a:pt x="228" y="249"/>
                    <a:pt x="226" y="251"/>
                    <a:pt x="222" y="251"/>
                  </a:cubicBezTo>
                  <a:close/>
                  <a:moveTo>
                    <a:pt x="13" y="239"/>
                  </a:moveTo>
                  <a:cubicBezTo>
                    <a:pt x="216" y="239"/>
                    <a:pt x="216" y="239"/>
                    <a:pt x="216" y="239"/>
                  </a:cubicBezTo>
                  <a:cubicBezTo>
                    <a:pt x="216" y="228"/>
                    <a:pt x="215" y="202"/>
                    <a:pt x="211" y="190"/>
                  </a:cubicBezTo>
                  <a:cubicBezTo>
                    <a:pt x="208" y="180"/>
                    <a:pt x="182" y="171"/>
                    <a:pt x="156" y="162"/>
                  </a:cubicBezTo>
                  <a:cubicBezTo>
                    <a:pt x="150" y="160"/>
                    <a:pt x="143" y="157"/>
                    <a:pt x="136" y="155"/>
                  </a:cubicBezTo>
                  <a:cubicBezTo>
                    <a:pt x="134" y="154"/>
                    <a:pt x="132" y="151"/>
                    <a:pt x="132" y="149"/>
                  </a:cubicBezTo>
                  <a:cubicBezTo>
                    <a:pt x="132" y="119"/>
                    <a:pt x="132" y="119"/>
                    <a:pt x="132" y="119"/>
                  </a:cubicBezTo>
                  <a:cubicBezTo>
                    <a:pt x="132" y="117"/>
                    <a:pt x="134" y="115"/>
                    <a:pt x="135" y="114"/>
                  </a:cubicBezTo>
                  <a:cubicBezTo>
                    <a:pt x="135" y="114"/>
                    <a:pt x="135" y="114"/>
                    <a:pt x="135" y="114"/>
                  </a:cubicBezTo>
                  <a:cubicBezTo>
                    <a:pt x="135" y="114"/>
                    <a:pt x="144" y="107"/>
                    <a:pt x="144" y="83"/>
                  </a:cubicBezTo>
                  <a:cubicBezTo>
                    <a:pt x="144" y="80"/>
                    <a:pt x="147" y="77"/>
                    <a:pt x="150" y="77"/>
                  </a:cubicBezTo>
                  <a:cubicBezTo>
                    <a:pt x="153" y="77"/>
                    <a:pt x="153" y="73"/>
                    <a:pt x="153" y="71"/>
                  </a:cubicBezTo>
                  <a:cubicBezTo>
                    <a:pt x="153" y="68"/>
                    <a:pt x="153" y="65"/>
                    <a:pt x="150" y="65"/>
                  </a:cubicBezTo>
                  <a:cubicBezTo>
                    <a:pt x="147" y="65"/>
                    <a:pt x="144" y="62"/>
                    <a:pt x="144" y="59"/>
                  </a:cubicBezTo>
                  <a:cubicBezTo>
                    <a:pt x="144" y="57"/>
                    <a:pt x="145" y="55"/>
                    <a:pt x="147" y="52"/>
                  </a:cubicBezTo>
                  <a:cubicBezTo>
                    <a:pt x="150" y="45"/>
                    <a:pt x="156" y="34"/>
                    <a:pt x="154" y="24"/>
                  </a:cubicBezTo>
                  <a:cubicBezTo>
                    <a:pt x="152" y="17"/>
                    <a:pt x="137" y="12"/>
                    <a:pt x="120" y="12"/>
                  </a:cubicBezTo>
                  <a:cubicBezTo>
                    <a:pt x="120" y="12"/>
                    <a:pt x="120" y="12"/>
                    <a:pt x="120" y="12"/>
                  </a:cubicBezTo>
                  <a:cubicBezTo>
                    <a:pt x="102" y="12"/>
                    <a:pt x="88" y="17"/>
                    <a:pt x="86" y="24"/>
                  </a:cubicBezTo>
                  <a:cubicBezTo>
                    <a:pt x="85" y="28"/>
                    <a:pt x="82" y="30"/>
                    <a:pt x="79" y="29"/>
                  </a:cubicBezTo>
                  <a:cubicBezTo>
                    <a:pt x="76" y="28"/>
                    <a:pt x="72" y="28"/>
                    <a:pt x="70" y="30"/>
                  </a:cubicBezTo>
                  <a:cubicBezTo>
                    <a:pt x="66" y="34"/>
                    <a:pt x="70" y="49"/>
                    <a:pt x="71" y="53"/>
                  </a:cubicBezTo>
                  <a:cubicBezTo>
                    <a:pt x="72" y="56"/>
                    <a:pt x="72" y="58"/>
                    <a:pt x="72" y="59"/>
                  </a:cubicBezTo>
                  <a:cubicBezTo>
                    <a:pt x="72" y="83"/>
                    <a:pt x="72" y="83"/>
                    <a:pt x="72" y="83"/>
                  </a:cubicBezTo>
                  <a:cubicBezTo>
                    <a:pt x="72" y="107"/>
                    <a:pt x="92" y="113"/>
                    <a:pt x="92" y="113"/>
                  </a:cubicBezTo>
                  <a:cubicBezTo>
                    <a:pt x="95" y="114"/>
                    <a:pt x="96" y="116"/>
                    <a:pt x="96" y="119"/>
                  </a:cubicBezTo>
                  <a:cubicBezTo>
                    <a:pt x="96" y="149"/>
                    <a:pt x="96" y="149"/>
                    <a:pt x="96" y="149"/>
                  </a:cubicBezTo>
                  <a:cubicBezTo>
                    <a:pt x="96" y="151"/>
                    <a:pt x="95" y="154"/>
                    <a:pt x="93" y="155"/>
                  </a:cubicBezTo>
                  <a:cubicBezTo>
                    <a:pt x="86" y="157"/>
                    <a:pt x="80" y="159"/>
                    <a:pt x="74" y="162"/>
                  </a:cubicBezTo>
                  <a:cubicBezTo>
                    <a:pt x="50" y="170"/>
                    <a:pt x="21" y="181"/>
                    <a:pt x="18" y="190"/>
                  </a:cubicBezTo>
                  <a:cubicBezTo>
                    <a:pt x="14" y="202"/>
                    <a:pt x="13" y="228"/>
                    <a:pt x="13" y="239"/>
                  </a:cubicBezTo>
                  <a:close/>
                  <a:moveTo>
                    <a:pt x="60" y="59"/>
                  </a:moveTo>
                  <a:cubicBezTo>
                    <a:pt x="60" y="59"/>
                    <a:pt x="60" y="59"/>
                    <a:pt x="60" y="59"/>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77" name="Freeform 19"/>
            <p:cNvSpPr>
              <a:spLocks/>
            </p:cNvSpPr>
            <p:nvPr/>
          </p:nvSpPr>
          <p:spPr bwMode="auto">
            <a:xfrm>
              <a:off x="2998788" y="6807201"/>
              <a:ext cx="223837" cy="477838"/>
            </a:xfrm>
            <a:custGeom>
              <a:avLst/>
              <a:gdLst>
                <a:gd name="T0" fmla="*/ 113 w 119"/>
                <a:gd name="T1" fmla="*/ 252 h 252"/>
                <a:gd name="T2" fmla="*/ 83 w 119"/>
                <a:gd name="T3" fmla="*/ 252 h 252"/>
                <a:gd name="T4" fmla="*/ 77 w 119"/>
                <a:gd name="T5" fmla="*/ 246 h 252"/>
                <a:gd name="T6" fmla="*/ 83 w 119"/>
                <a:gd name="T7" fmla="*/ 240 h 252"/>
                <a:gd name="T8" fmla="*/ 107 w 119"/>
                <a:gd name="T9" fmla="*/ 240 h 252"/>
                <a:gd name="T10" fmla="*/ 102 w 119"/>
                <a:gd name="T11" fmla="*/ 191 h 252"/>
                <a:gd name="T12" fmla="*/ 27 w 119"/>
                <a:gd name="T13" fmla="*/ 150 h 252"/>
                <a:gd name="T14" fmla="*/ 23 w 119"/>
                <a:gd name="T15" fmla="*/ 144 h 252"/>
                <a:gd name="T16" fmla="*/ 23 w 119"/>
                <a:gd name="T17" fmla="*/ 126 h 252"/>
                <a:gd name="T18" fmla="*/ 26 w 119"/>
                <a:gd name="T19" fmla="*/ 121 h 252"/>
                <a:gd name="T20" fmla="*/ 26 w 119"/>
                <a:gd name="T21" fmla="*/ 121 h 252"/>
                <a:gd name="T22" fmla="*/ 35 w 119"/>
                <a:gd name="T23" fmla="*/ 90 h 252"/>
                <a:gd name="T24" fmla="*/ 37 w 119"/>
                <a:gd name="T25" fmla="*/ 86 h 252"/>
                <a:gd name="T26" fmla="*/ 41 w 119"/>
                <a:gd name="T27" fmla="*/ 84 h 252"/>
                <a:gd name="T28" fmla="*/ 43 w 119"/>
                <a:gd name="T29" fmla="*/ 83 h 252"/>
                <a:gd name="T30" fmla="*/ 44 w 119"/>
                <a:gd name="T31" fmla="*/ 78 h 252"/>
                <a:gd name="T32" fmla="*/ 41 w 119"/>
                <a:gd name="T33" fmla="*/ 72 h 252"/>
                <a:gd name="T34" fmla="*/ 35 w 119"/>
                <a:gd name="T35" fmla="*/ 66 h 252"/>
                <a:gd name="T36" fmla="*/ 38 w 119"/>
                <a:gd name="T37" fmla="*/ 58 h 252"/>
                <a:gd name="T38" fmla="*/ 45 w 119"/>
                <a:gd name="T39" fmla="*/ 29 h 252"/>
                <a:gd name="T40" fmla="*/ 29 w 119"/>
                <a:gd name="T41" fmla="*/ 16 h 252"/>
                <a:gd name="T42" fmla="*/ 10 w 119"/>
                <a:gd name="T43" fmla="*/ 17 h 252"/>
                <a:gd name="T44" fmla="*/ 2 w 119"/>
                <a:gd name="T45" fmla="*/ 16 h 252"/>
                <a:gd name="T46" fmla="*/ 4 w 119"/>
                <a:gd name="T47" fmla="*/ 7 h 252"/>
                <a:gd name="T48" fmla="*/ 34 w 119"/>
                <a:gd name="T49" fmla="*/ 5 h 252"/>
                <a:gd name="T50" fmla="*/ 56 w 119"/>
                <a:gd name="T51" fmla="*/ 26 h 252"/>
                <a:gd name="T52" fmla="*/ 49 w 119"/>
                <a:gd name="T53" fmla="*/ 62 h 252"/>
                <a:gd name="T54" fmla="*/ 56 w 119"/>
                <a:gd name="T55" fmla="*/ 78 h 252"/>
                <a:gd name="T56" fmla="*/ 53 w 119"/>
                <a:gd name="T57" fmla="*/ 90 h 252"/>
                <a:gd name="T58" fmla="*/ 47 w 119"/>
                <a:gd name="T59" fmla="*/ 95 h 252"/>
                <a:gd name="T60" fmla="*/ 35 w 119"/>
                <a:gd name="T61" fmla="*/ 129 h 252"/>
                <a:gd name="T62" fmla="*/ 35 w 119"/>
                <a:gd name="T63" fmla="*/ 140 h 252"/>
                <a:gd name="T64" fmla="*/ 113 w 119"/>
                <a:gd name="T65" fmla="*/ 187 h 252"/>
                <a:gd name="T66" fmla="*/ 119 w 119"/>
                <a:gd name="T67" fmla="*/ 246 h 252"/>
                <a:gd name="T68" fmla="*/ 113 w 119"/>
                <a:gd name="T69"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252">
                  <a:moveTo>
                    <a:pt x="113" y="252"/>
                  </a:moveTo>
                  <a:cubicBezTo>
                    <a:pt x="83" y="252"/>
                    <a:pt x="83" y="252"/>
                    <a:pt x="83" y="252"/>
                  </a:cubicBezTo>
                  <a:cubicBezTo>
                    <a:pt x="80" y="252"/>
                    <a:pt x="77" y="250"/>
                    <a:pt x="77" y="246"/>
                  </a:cubicBezTo>
                  <a:cubicBezTo>
                    <a:pt x="77" y="243"/>
                    <a:pt x="80" y="240"/>
                    <a:pt x="83" y="240"/>
                  </a:cubicBezTo>
                  <a:cubicBezTo>
                    <a:pt x="107" y="240"/>
                    <a:pt x="107" y="240"/>
                    <a:pt x="107" y="240"/>
                  </a:cubicBezTo>
                  <a:cubicBezTo>
                    <a:pt x="107" y="229"/>
                    <a:pt x="106" y="203"/>
                    <a:pt x="102" y="191"/>
                  </a:cubicBezTo>
                  <a:cubicBezTo>
                    <a:pt x="99" y="181"/>
                    <a:pt x="74" y="167"/>
                    <a:pt x="27" y="150"/>
                  </a:cubicBezTo>
                  <a:cubicBezTo>
                    <a:pt x="25" y="149"/>
                    <a:pt x="23" y="146"/>
                    <a:pt x="23" y="144"/>
                  </a:cubicBezTo>
                  <a:cubicBezTo>
                    <a:pt x="23" y="126"/>
                    <a:pt x="23" y="126"/>
                    <a:pt x="23" y="126"/>
                  </a:cubicBezTo>
                  <a:cubicBezTo>
                    <a:pt x="23" y="124"/>
                    <a:pt x="25" y="122"/>
                    <a:pt x="26" y="121"/>
                  </a:cubicBezTo>
                  <a:cubicBezTo>
                    <a:pt x="26" y="121"/>
                    <a:pt x="26" y="121"/>
                    <a:pt x="26" y="121"/>
                  </a:cubicBezTo>
                  <a:cubicBezTo>
                    <a:pt x="26" y="121"/>
                    <a:pt x="35" y="114"/>
                    <a:pt x="35" y="90"/>
                  </a:cubicBezTo>
                  <a:cubicBezTo>
                    <a:pt x="35" y="88"/>
                    <a:pt x="36" y="87"/>
                    <a:pt x="37" y="86"/>
                  </a:cubicBezTo>
                  <a:cubicBezTo>
                    <a:pt x="38" y="85"/>
                    <a:pt x="40" y="84"/>
                    <a:pt x="41" y="84"/>
                  </a:cubicBezTo>
                  <a:cubicBezTo>
                    <a:pt x="42" y="84"/>
                    <a:pt x="43" y="84"/>
                    <a:pt x="43" y="83"/>
                  </a:cubicBezTo>
                  <a:cubicBezTo>
                    <a:pt x="44" y="82"/>
                    <a:pt x="44" y="80"/>
                    <a:pt x="44" y="78"/>
                  </a:cubicBezTo>
                  <a:cubicBezTo>
                    <a:pt x="44" y="75"/>
                    <a:pt x="44" y="72"/>
                    <a:pt x="41" y="72"/>
                  </a:cubicBezTo>
                  <a:cubicBezTo>
                    <a:pt x="38" y="72"/>
                    <a:pt x="35" y="69"/>
                    <a:pt x="35" y="66"/>
                  </a:cubicBezTo>
                  <a:cubicBezTo>
                    <a:pt x="35" y="64"/>
                    <a:pt x="36" y="62"/>
                    <a:pt x="38" y="58"/>
                  </a:cubicBezTo>
                  <a:cubicBezTo>
                    <a:pt x="41" y="52"/>
                    <a:pt x="47" y="39"/>
                    <a:pt x="45" y="29"/>
                  </a:cubicBezTo>
                  <a:cubicBezTo>
                    <a:pt x="44" y="26"/>
                    <a:pt x="38" y="19"/>
                    <a:pt x="29" y="16"/>
                  </a:cubicBezTo>
                  <a:cubicBezTo>
                    <a:pt x="24" y="14"/>
                    <a:pt x="17" y="13"/>
                    <a:pt x="10" y="17"/>
                  </a:cubicBezTo>
                  <a:cubicBezTo>
                    <a:pt x="8" y="19"/>
                    <a:pt x="4" y="18"/>
                    <a:pt x="2" y="16"/>
                  </a:cubicBezTo>
                  <a:cubicBezTo>
                    <a:pt x="0" y="13"/>
                    <a:pt x="1" y="9"/>
                    <a:pt x="4" y="7"/>
                  </a:cubicBezTo>
                  <a:cubicBezTo>
                    <a:pt x="12" y="1"/>
                    <a:pt x="23" y="0"/>
                    <a:pt x="34" y="5"/>
                  </a:cubicBezTo>
                  <a:cubicBezTo>
                    <a:pt x="45" y="9"/>
                    <a:pt x="54" y="18"/>
                    <a:pt x="56" y="26"/>
                  </a:cubicBezTo>
                  <a:cubicBezTo>
                    <a:pt x="60" y="40"/>
                    <a:pt x="53" y="54"/>
                    <a:pt x="49" y="62"/>
                  </a:cubicBezTo>
                  <a:cubicBezTo>
                    <a:pt x="54" y="66"/>
                    <a:pt x="56" y="71"/>
                    <a:pt x="56" y="78"/>
                  </a:cubicBezTo>
                  <a:cubicBezTo>
                    <a:pt x="56" y="82"/>
                    <a:pt x="55" y="86"/>
                    <a:pt x="53" y="90"/>
                  </a:cubicBezTo>
                  <a:cubicBezTo>
                    <a:pt x="52" y="92"/>
                    <a:pt x="50" y="94"/>
                    <a:pt x="47" y="95"/>
                  </a:cubicBezTo>
                  <a:cubicBezTo>
                    <a:pt x="46" y="115"/>
                    <a:pt x="40" y="125"/>
                    <a:pt x="35" y="129"/>
                  </a:cubicBezTo>
                  <a:cubicBezTo>
                    <a:pt x="35" y="140"/>
                    <a:pt x="35" y="140"/>
                    <a:pt x="35" y="140"/>
                  </a:cubicBezTo>
                  <a:cubicBezTo>
                    <a:pt x="85" y="159"/>
                    <a:pt x="109" y="173"/>
                    <a:pt x="113" y="187"/>
                  </a:cubicBezTo>
                  <a:cubicBezTo>
                    <a:pt x="119" y="205"/>
                    <a:pt x="119" y="245"/>
                    <a:pt x="119" y="246"/>
                  </a:cubicBezTo>
                  <a:cubicBezTo>
                    <a:pt x="119" y="250"/>
                    <a:pt x="117" y="252"/>
                    <a:pt x="113" y="252"/>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grpSp>
      <p:grpSp>
        <p:nvGrpSpPr>
          <p:cNvPr id="87" name="Group 86"/>
          <p:cNvGrpSpPr/>
          <p:nvPr/>
        </p:nvGrpSpPr>
        <p:grpSpPr>
          <a:xfrm>
            <a:off x="598507" y="5129882"/>
            <a:ext cx="323312" cy="388876"/>
            <a:chOff x="-365125" y="4721225"/>
            <a:chExt cx="454026" cy="546101"/>
          </a:xfrm>
        </p:grpSpPr>
        <p:sp>
          <p:nvSpPr>
            <p:cNvPr id="82" name="Freeform 23"/>
            <p:cNvSpPr>
              <a:spLocks/>
            </p:cNvSpPr>
            <p:nvPr/>
          </p:nvSpPr>
          <p:spPr bwMode="auto">
            <a:xfrm>
              <a:off x="-365125" y="4789488"/>
              <a:ext cx="454026" cy="477838"/>
            </a:xfrm>
            <a:custGeom>
              <a:avLst/>
              <a:gdLst>
                <a:gd name="T0" fmla="*/ 234 w 240"/>
                <a:gd name="T1" fmla="*/ 252 h 252"/>
                <a:gd name="T2" fmla="*/ 6 w 240"/>
                <a:gd name="T3" fmla="*/ 252 h 252"/>
                <a:gd name="T4" fmla="*/ 0 w 240"/>
                <a:gd name="T5" fmla="*/ 246 h 252"/>
                <a:gd name="T6" fmla="*/ 0 w 240"/>
                <a:gd name="T7" fmla="*/ 6 h 252"/>
                <a:gd name="T8" fmla="*/ 6 w 240"/>
                <a:gd name="T9" fmla="*/ 0 h 252"/>
                <a:gd name="T10" fmla="*/ 72 w 240"/>
                <a:gd name="T11" fmla="*/ 0 h 252"/>
                <a:gd name="T12" fmla="*/ 78 w 240"/>
                <a:gd name="T13" fmla="*/ 6 h 252"/>
                <a:gd name="T14" fmla="*/ 72 w 240"/>
                <a:gd name="T15" fmla="*/ 12 h 252"/>
                <a:gd name="T16" fmla="*/ 12 w 240"/>
                <a:gd name="T17" fmla="*/ 12 h 252"/>
                <a:gd name="T18" fmla="*/ 12 w 240"/>
                <a:gd name="T19" fmla="*/ 240 h 252"/>
                <a:gd name="T20" fmla="*/ 228 w 240"/>
                <a:gd name="T21" fmla="*/ 240 h 252"/>
                <a:gd name="T22" fmla="*/ 228 w 240"/>
                <a:gd name="T23" fmla="*/ 12 h 252"/>
                <a:gd name="T24" fmla="*/ 168 w 240"/>
                <a:gd name="T25" fmla="*/ 12 h 252"/>
                <a:gd name="T26" fmla="*/ 162 w 240"/>
                <a:gd name="T27" fmla="*/ 6 h 252"/>
                <a:gd name="T28" fmla="*/ 168 w 240"/>
                <a:gd name="T29" fmla="*/ 0 h 252"/>
                <a:gd name="T30" fmla="*/ 234 w 240"/>
                <a:gd name="T31" fmla="*/ 0 h 252"/>
                <a:gd name="T32" fmla="*/ 240 w 240"/>
                <a:gd name="T33" fmla="*/ 6 h 252"/>
                <a:gd name="T34" fmla="*/ 240 w 240"/>
                <a:gd name="T35" fmla="*/ 246 h 252"/>
                <a:gd name="T36" fmla="*/ 234 w 240"/>
                <a:gd name="T3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 h="252">
                  <a:moveTo>
                    <a:pt x="234" y="252"/>
                  </a:moveTo>
                  <a:cubicBezTo>
                    <a:pt x="6" y="252"/>
                    <a:pt x="6" y="252"/>
                    <a:pt x="6" y="252"/>
                  </a:cubicBezTo>
                  <a:cubicBezTo>
                    <a:pt x="3" y="252"/>
                    <a:pt x="0" y="250"/>
                    <a:pt x="0" y="246"/>
                  </a:cubicBezTo>
                  <a:cubicBezTo>
                    <a:pt x="0" y="6"/>
                    <a:pt x="0" y="6"/>
                    <a:pt x="0" y="6"/>
                  </a:cubicBezTo>
                  <a:cubicBezTo>
                    <a:pt x="0" y="3"/>
                    <a:pt x="3" y="0"/>
                    <a:pt x="6" y="0"/>
                  </a:cubicBezTo>
                  <a:cubicBezTo>
                    <a:pt x="72" y="0"/>
                    <a:pt x="72" y="0"/>
                    <a:pt x="72" y="0"/>
                  </a:cubicBezTo>
                  <a:cubicBezTo>
                    <a:pt x="75" y="0"/>
                    <a:pt x="78" y="3"/>
                    <a:pt x="78" y="6"/>
                  </a:cubicBezTo>
                  <a:cubicBezTo>
                    <a:pt x="78" y="10"/>
                    <a:pt x="75" y="12"/>
                    <a:pt x="72" y="12"/>
                  </a:cubicBezTo>
                  <a:cubicBezTo>
                    <a:pt x="12" y="12"/>
                    <a:pt x="12" y="12"/>
                    <a:pt x="12" y="12"/>
                  </a:cubicBezTo>
                  <a:cubicBezTo>
                    <a:pt x="12" y="240"/>
                    <a:pt x="12" y="240"/>
                    <a:pt x="12" y="240"/>
                  </a:cubicBezTo>
                  <a:cubicBezTo>
                    <a:pt x="228" y="240"/>
                    <a:pt x="228" y="240"/>
                    <a:pt x="228" y="240"/>
                  </a:cubicBezTo>
                  <a:cubicBezTo>
                    <a:pt x="228" y="12"/>
                    <a:pt x="228" y="12"/>
                    <a:pt x="228" y="12"/>
                  </a:cubicBezTo>
                  <a:cubicBezTo>
                    <a:pt x="168" y="12"/>
                    <a:pt x="168" y="12"/>
                    <a:pt x="168" y="12"/>
                  </a:cubicBezTo>
                  <a:cubicBezTo>
                    <a:pt x="165" y="12"/>
                    <a:pt x="162" y="10"/>
                    <a:pt x="162" y="6"/>
                  </a:cubicBezTo>
                  <a:cubicBezTo>
                    <a:pt x="162" y="3"/>
                    <a:pt x="165" y="0"/>
                    <a:pt x="168" y="0"/>
                  </a:cubicBezTo>
                  <a:cubicBezTo>
                    <a:pt x="234" y="0"/>
                    <a:pt x="234" y="0"/>
                    <a:pt x="234" y="0"/>
                  </a:cubicBezTo>
                  <a:cubicBezTo>
                    <a:pt x="237" y="0"/>
                    <a:pt x="240" y="3"/>
                    <a:pt x="240" y="6"/>
                  </a:cubicBezTo>
                  <a:cubicBezTo>
                    <a:pt x="240" y="246"/>
                    <a:pt x="240" y="246"/>
                    <a:pt x="240" y="246"/>
                  </a:cubicBezTo>
                  <a:cubicBezTo>
                    <a:pt x="240" y="250"/>
                    <a:pt x="237" y="252"/>
                    <a:pt x="234" y="252"/>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83" name="Freeform 24"/>
            <p:cNvSpPr>
              <a:spLocks noEditPoints="1"/>
            </p:cNvSpPr>
            <p:nvPr/>
          </p:nvSpPr>
          <p:spPr bwMode="auto">
            <a:xfrm>
              <a:off x="-241300" y="4721225"/>
              <a:ext cx="204788" cy="160338"/>
            </a:xfrm>
            <a:custGeom>
              <a:avLst/>
              <a:gdLst>
                <a:gd name="T0" fmla="*/ 102 w 108"/>
                <a:gd name="T1" fmla="*/ 84 h 84"/>
                <a:gd name="T2" fmla="*/ 6 w 108"/>
                <a:gd name="T3" fmla="*/ 84 h 84"/>
                <a:gd name="T4" fmla="*/ 0 w 108"/>
                <a:gd name="T5" fmla="*/ 78 h 84"/>
                <a:gd name="T6" fmla="*/ 0 w 108"/>
                <a:gd name="T7" fmla="*/ 30 h 84"/>
                <a:gd name="T8" fmla="*/ 6 w 108"/>
                <a:gd name="T9" fmla="*/ 24 h 84"/>
                <a:gd name="T10" fmla="*/ 25 w 108"/>
                <a:gd name="T11" fmla="*/ 24 h 84"/>
                <a:gd name="T12" fmla="*/ 54 w 108"/>
                <a:gd name="T13" fmla="*/ 0 h 84"/>
                <a:gd name="T14" fmla="*/ 83 w 108"/>
                <a:gd name="T15" fmla="*/ 24 h 84"/>
                <a:gd name="T16" fmla="*/ 102 w 108"/>
                <a:gd name="T17" fmla="*/ 24 h 84"/>
                <a:gd name="T18" fmla="*/ 108 w 108"/>
                <a:gd name="T19" fmla="*/ 30 h 84"/>
                <a:gd name="T20" fmla="*/ 108 w 108"/>
                <a:gd name="T21" fmla="*/ 78 h 84"/>
                <a:gd name="T22" fmla="*/ 102 w 108"/>
                <a:gd name="T23" fmla="*/ 84 h 84"/>
                <a:gd name="T24" fmla="*/ 12 w 108"/>
                <a:gd name="T25" fmla="*/ 72 h 84"/>
                <a:gd name="T26" fmla="*/ 96 w 108"/>
                <a:gd name="T27" fmla="*/ 72 h 84"/>
                <a:gd name="T28" fmla="*/ 96 w 108"/>
                <a:gd name="T29" fmla="*/ 36 h 84"/>
                <a:gd name="T30" fmla="*/ 78 w 108"/>
                <a:gd name="T31" fmla="*/ 36 h 84"/>
                <a:gd name="T32" fmla="*/ 72 w 108"/>
                <a:gd name="T33" fmla="*/ 30 h 84"/>
                <a:gd name="T34" fmla="*/ 54 w 108"/>
                <a:gd name="T35" fmla="*/ 12 h 84"/>
                <a:gd name="T36" fmla="*/ 36 w 108"/>
                <a:gd name="T37" fmla="*/ 30 h 84"/>
                <a:gd name="T38" fmla="*/ 30 w 108"/>
                <a:gd name="T39" fmla="*/ 36 h 84"/>
                <a:gd name="T40" fmla="*/ 12 w 108"/>
                <a:gd name="T41" fmla="*/ 36 h 84"/>
                <a:gd name="T42" fmla="*/ 12 w 108"/>
                <a:gd name="T43" fmla="*/ 72 h 84"/>
                <a:gd name="T44" fmla="*/ 84 w 108"/>
                <a:gd name="T45" fmla="*/ 30 h 84"/>
                <a:gd name="T46" fmla="*/ 84 w 108"/>
                <a:gd name="T47"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102" y="84"/>
                  </a:moveTo>
                  <a:cubicBezTo>
                    <a:pt x="6" y="84"/>
                    <a:pt x="6" y="84"/>
                    <a:pt x="6" y="84"/>
                  </a:cubicBezTo>
                  <a:cubicBezTo>
                    <a:pt x="3" y="84"/>
                    <a:pt x="0" y="82"/>
                    <a:pt x="0" y="78"/>
                  </a:cubicBezTo>
                  <a:cubicBezTo>
                    <a:pt x="0" y="30"/>
                    <a:pt x="0" y="30"/>
                    <a:pt x="0" y="30"/>
                  </a:cubicBezTo>
                  <a:cubicBezTo>
                    <a:pt x="0" y="27"/>
                    <a:pt x="3" y="24"/>
                    <a:pt x="6" y="24"/>
                  </a:cubicBezTo>
                  <a:cubicBezTo>
                    <a:pt x="25" y="24"/>
                    <a:pt x="25" y="24"/>
                    <a:pt x="25" y="24"/>
                  </a:cubicBezTo>
                  <a:cubicBezTo>
                    <a:pt x="27" y="11"/>
                    <a:pt x="40" y="0"/>
                    <a:pt x="54" y="0"/>
                  </a:cubicBezTo>
                  <a:cubicBezTo>
                    <a:pt x="69" y="0"/>
                    <a:pt x="81" y="11"/>
                    <a:pt x="83" y="24"/>
                  </a:cubicBezTo>
                  <a:cubicBezTo>
                    <a:pt x="102" y="24"/>
                    <a:pt x="102" y="24"/>
                    <a:pt x="102" y="24"/>
                  </a:cubicBezTo>
                  <a:cubicBezTo>
                    <a:pt x="105" y="24"/>
                    <a:pt x="108" y="27"/>
                    <a:pt x="108" y="30"/>
                  </a:cubicBezTo>
                  <a:cubicBezTo>
                    <a:pt x="108" y="78"/>
                    <a:pt x="108" y="78"/>
                    <a:pt x="108" y="78"/>
                  </a:cubicBezTo>
                  <a:cubicBezTo>
                    <a:pt x="108" y="82"/>
                    <a:pt x="105" y="84"/>
                    <a:pt x="102" y="84"/>
                  </a:cubicBezTo>
                  <a:close/>
                  <a:moveTo>
                    <a:pt x="12" y="72"/>
                  </a:moveTo>
                  <a:cubicBezTo>
                    <a:pt x="96" y="72"/>
                    <a:pt x="96" y="72"/>
                    <a:pt x="96" y="72"/>
                  </a:cubicBezTo>
                  <a:cubicBezTo>
                    <a:pt x="96" y="36"/>
                    <a:pt x="96" y="36"/>
                    <a:pt x="96" y="36"/>
                  </a:cubicBezTo>
                  <a:cubicBezTo>
                    <a:pt x="78" y="36"/>
                    <a:pt x="78" y="36"/>
                    <a:pt x="78" y="36"/>
                  </a:cubicBezTo>
                  <a:cubicBezTo>
                    <a:pt x="75" y="36"/>
                    <a:pt x="72" y="34"/>
                    <a:pt x="72" y="30"/>
                  </a:cubicBezTo>
                  <a:cubicBezTo>
                    <a:pt x="72" y="21"/>
                    <a:pt x="64" y="12"/>
                    <a:pt x="54" y="12"/>
                  </a:cubicBezTo>
                  <a:cubicBezTo>
                    <a:pt x="44" y="12"/>
                    <a:pt x="36" y="21"/>
                    <a:pt x="36" y="30"/>
                  </a:cubicBezTo>
                  <a:cubicBezTo>
                    <a:pt x="36" y="34"/>
                    <a:pt x="33" y="36"/>
                    <a:pt x="30" y="36"/>
                  </a:cubicBezTo>
                  <a:cubicBezTo>
                    <a:pt x="12" y="36"/>
                    <a:pt x="12" y="36"/>
                    <a:pt x="12" y="36"/>
                  </a:cubicBezTo>
                  <a:lnTo>
                    <a:pt x="12" y="72"/>
                  </a:lnTo>
                  <a:close/>
                  <a:moveTo>
                    <a:pt x="84" y="30"/>
                  </a:moveTo>
                  <a:cubicBezTo>
                    <a:pt x="84" y="30"/>
                    <a:pt x="84" y="30"/>
                    <a:pt x="84" y="30"/>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84" name="Freeform 25"/>
            <p:cNvSpPr>
              <a:spLocks/>
            </p:cNvSpPr>
            <p:nvPr/>
          </p:nvSpPr>
          <p:spPr bwMode="auto">
            <a:xfrm>
              <a:off x="-320675" y="4835525"/>
              <a:ext cx="363538" cy="387350"/>
            </a:xfrm>
            <a:custGeom>
              <a:avLst/>
              <a:gdLst>
                <a:gd name="T0" fmla="*/ 144 w 192"/>
                <a:gd name="T1" fmla="*/ 204 h 204"/>
                <a:gd name="T2" fmla="*/ 144 w 192"/>
                <a:gd name="T3" fmla="*/ 204 h 204"/>
                <a:gd name="T4" fmla="*/ 6 w 192"/>
                <a:gd name="T5" fmla="*/ 204 h 204"/>
                <a:gd name="T6" fmla="*/ 0 w 192"/>
                <a:gd name="T7" fmla="*/ 198 h 204"/>
                <a:gd name="T8" fmla="*/ 0 w 192"/>
                <a:gd name="T9" fmla="*/ 6 h 204"/>
                <a:gd name="T10" fmla="*/ 6 w 192"/>
                <a:gd name="T11" fmla="*/ 0 h 204"/>
                <a:gd name="T12" fmla="*/ 48 w 192"/>
                <a:gd name="T13" fmla="*/ 0 h 204"/>
                <a:gd name="T14" fmla="*/ 54 w 192"/>
                <a:gd name="T15" fmla="*/ 6 h 204"/>
                <a:gd name="T16" fmla="*/ 48 w 192"/>
                <a:gd name="T17" fmla="*/ 12 h 204"/>
                <a:gd name="T18" fmla="*/ 12 w 192"/>
                <a:gd name="T19" fmla="*/ 12 h 204"/>
                <a:gd name="T20" fmla="*/ 12 w 192"/>
                <a:gd name="T21" fmla="*/ 192 h 204"/>
                <a:gd name="T22" fmla="*/ 141 w 192"/>
                <a:gd name="T23" fmla="*/ 192 h 204"/>
                <a:gd name="T24" fmla="*/ 180 w 192"/>
                <a:gd name="T25" fmla="*/ 148 h 204"/>
                <a:gd name="T26" fmla="*/ 180 w 192"/>
                <a:gd name="T27" fmla="*/ 12 h 204"/>
                <a:gd name="T28" fmla="*/ 144 w 192"/>
                <a:gd name="T29" fmla="*/ 12 h 204"/>
                <a:gd name="T30" fmla="*/ 138 w 192"/>
                <a:gd name="T31" fmla="*/ 6 h 204"/>
                <a:gd name="T32" fmla="*/ 144 w 192"/>
                <a:gd name="T33" fmla="*/ 0 h 204"/>
                <a:gd name="T34" fmla="*/ 186 w 192"/>
                <a:gd name="T35" fmla="*/ 0 h 204"/>
                <a:gd name="T36" fmla="*/ 192 w 192"/>
                <a:gd name="T37" fmla="*/ 6 h 204"/>
                <a:gd name="T38" fmla="*/ 192 w 192"/>
                <a:gd name="T39" fmla="*/ 150 h 204"/>
                <a:gd name="T40" fmla="*/ 191 w 192"/>
                <a:gd name="T41" fmla="*/ 154 h 204"/>
                <a:gd name="T42" fmla="*/ 149 w 192"/>
                <a:gd name="T43" fmla="*/ 202 h 204"/>
                <a:gd name="T44" fmla="*/ 144 w 192"/>
                <a:gd name="T4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204">
                  <a:moveTo>
                    <a:pt x="144" y="204"/>
                  </a:moveTo>
                  <a:cubicBezTo>
                    <a:pt x="144" y="204"/>
                    <a:pt x="144" y="204"/>
                    <a:pt x="144" y="204"/>
                  </a:cubicBezTo>
                  <a:cubicBezTo>
                    <a:pt x="6" y="204"/>
                    <a:pt x="6" y="204"/>
                    <a:pt x="6" y="204"/>
                  </a:cubicBezTo>
                  <a:cubicBezTo>
                    <a:pt x="3" y="204"/>
                    <a:pt x="0" y="202"/>
                    <a:pt x="0" y="198"/>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192"/>
                    <a:pt x="12" y="192"/>
                    <a:pt x="12" y="192"/>
                  </a:cubicBezTo>
                  <a:cubicBezTo>
                    <a:pt x="141" y="192"/>
                    <a:pt x="141" y="192"/>
                    <a:pt x="141" y="192"/>
                  </a:cubicBezTo>
                  <a:cubicBezTo>
                    <a:pt x="180" y="148"/>
                    <a:pt x="180" y="148"/>
                    <a:pt x="180" y="148"/>
                  </a:cubicBezTo>
                  <a:cubicBezTo>
                    <a:pt x="180" y="12"/>
                    <a:pt x="180" y="12"/>
                    <a:pt x="180" y="12"/>
                  </a:cubicBezTo>
                  <a:cubicBezTo>
                    <a:pt x="144" y="12"/>
                    <a:pt x="144" y="12"/>
                    <a:pt x="144" y="12"/>
                  </a:cubicBezTo>
                  <a:cubicBezTo>
                    <a:pt x="141" y="12"/>
                    <a:pt x="138" y="10"/>
                    <a:pt x="138" y="6"/>
                  </a:cubicBezTo>
                  <a:cubicBezTo>
                    <a:pt x="138" y="3"/>
                    <a:pt x="141" y="0"/>
                    <a:pt x="144" y="0"/>
                  </a:cubicBezTo>
                  <a:cubicBezTo>
                    <a:pt x="186" y="0"/>
                    <a:pt x="186" y="0"/>
                    <a:pt x="186" y="0"/>
                  </a:cubicBezTo>
                  <a:cubicBezTo>
                    <a:pt x="189" y="0"/>
                    <a:pt x="192" y="3"/>
                    <a:pt x="192" y="6"/>
                  </a:cubicBezTo>
                  <a:cubicBezTo>
                    <a:pt x="192" y="150"/>
                    <a:pt x="192" y="150"/>
                    <a:pt x="192" y="150"/>
                  </a:cubicBezTo>
                  <a:cubicBezTo>
                    <a:pt x="192" y="152"/>
                    <a:pt x="192" y="153"/>
                    <a:pt x="191" y="154"/>
                  </a:cubicBezTo>
                  <a:cubicBezTo>
                    <a:pt x="149" y="202"/>
                    <a:pt x="149" y="202"/>
                    <a:pt x="149" y="202"/>
                  </a:cubicBezTo>
                  <a:cubicBezTo>
                    <a:pt x="147" y="204"/>
                    <a:pt x="146" y="204"/>
                    <a:pt x="144" y="204"/>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85" name="Freeform 26"/>
            <p:cNvSpPr>
              <a:spLocks/>
            </p:cNvSpPr>
            <p:nvPr/>
          </p:nvSpPr>
          <p:spPr bwMode="auto">
            <a:xfrm>
              <a:off x="-233363" y="4941888"/>
              <a:ext cx="187325" cy="155575"/>
            </a:xfrm>
            <a:custGeom>
              <a:avLst/>
              <a:gdLst>
                <a:gd name="T0" fmla="*/ 37 w 99"/>
                <a:gd name="T1" fmla="*/ 82 h 82"/>
                <a:gd name="T2" fmla="*/ 32 w 99"/>
                <a:gd name="T3" fmla="*/ 81 h 82"/>
                <a:gd name="T4" fmla="*/ 2 w 99"/>
                <a:gd name="T5" fmla="*/ 51 h 82"/>
                <a:gd name="T6" fmla="*/ 2 w 99"/>
                <a:gd name="T7" fmla="*/ 42 h 82"/>
                <a:gd name="T8" fmla="*/ 11 w 99"/>
                <a:gd name="T9" fmla="*/ 42 h 82"/>
                <a:gd name="T10" fmla="*/ 36 w 99"/>
                <a:gd name="T11" fmla="*/ 67 h 82"/>
                <a:gd name="T12" fmla="*/ 87 w 99"/>
                <a:gd name="T13" fmla="*/ 3 h 82"/>
                <a:gd name="T14" fmla="*/ 96 w 99"/>
                <a:gd name="T15" fmla="*/ 2 h 82"/>
                <a:gd name="T16" fmla="*/ 97 w 99"/>
                <a:gd name="T17" fmla="*/ 11 h 82"/>
                <a:gd name="T18" fmla="*/ 41 w 99"/>
                <a:gd name="T19" fmla="*/ 80 h 82"/>
                <a:gd name="T20" fmla="*/ 37 w 99"/>
                <a:gd name="T21" fmla="*/ 82 h 82"/>
                <a:gd name="T22" fmla="*/ 37 w 99"/>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82">
                  <a:moveTo>
                    <a:pt x="37" y="82"/>
                  </a:moveTo>
                  <a:cubicBezTo>
                    <a:pt x="35" y="82"/>
                    <a:pt x="33" y="82"/>
                    <a:pt x="32" y="81"/>
                  </a:cubicBezTo>
                  <a:cubicBezTo>
                    <a:pt x="2" y="51"/>
                    <a:pt x="2" y="51"/>
                    <a:pt x="2" y="51"/>
                  </a:cubicBezTo>
                  <a:cubicBezTo>
                    <a:pt x="0" y="48"/>
                    <a:pt x="0" y="45"/>
                    <a:pt x="2" y="42"/>
                  </a:cubicBezTo>
                  <a:cubicBezTo>
                    <a:pt x="5" y="40"/>
                    <a:pt x="8" y="40"/>
                    <a:pt x="11" y="42"/>
                  </a:cubicBezTo>
                  <a:cubicBezTo>
                    <a:pt x="36" y="67"/>
                    <a:pt x="36" y="67"/>
                    <a:pt x="36" y="67"/>
                  </a:cubicBezTo>
                  <a:cubicBezTo>
                    <a:pt x="87" y="3"/>
                    <a:pt x="87" y="3"/>
                    <a:pt x="87" y="3"/>
                  </a:cubicBezTo>
                  <a:cubicBezTo>
                    <a:pt x="89" y="1"/>
                    <a:pt x="93" y="0"/>
                    <a:pt x="96" y="2"/>
                  </a:cubicBezTo>
                  <a:cubicBezTo>
                    <a:pt x="98" y="4"/>
                    <a:pt x="99" y="8"/>
                    <a:pt x="97" y="11"/>
                  </a:cubicBezTo>
                  <a:cubicBezTo>
                    <a:pt x="41" y="80"/>
                    <a:pt x="41" y="80"/>
                    <a:pt x="41" y="80"/>
                  </a:cubicBezTo>
                  <a:cubicBezTo>
                    <a:pt x="40" y="82"/>
                    <a:pt x="39" y="82"/>
                    <a:pt x="37" y="82"/>
                  </a:cubicBezTo>
                  <a:cubicBezTo>
                    <a:pt x="37" y="82"/>
                    <a:pt x="37" y="82"/>
                    <a:pt x="37" y="82"/>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86" name="Freeform 27"/>
            <p:cNvSpPr>
              <a:spLocks/>
            </p:cNvSpPr>
            <p:nvPr/>
          </p:nvSpPr>
          <p:spPr bwMode="auto">
            <a:xfrm>
              <a:off x="-58737" y="5097463"/>
              <a:ext cx="101600" cy="125413"/>
            </a:xfrm>
            <a:custGeom>
              <a:avLst/>
              <a:gdLst>
                <a:gd name="T0" fmla="*/ 6 w 54"/>
                <a:gd name="T1" fmla="*/ 66 h 66"/>
                <a:gd name="T2" fmla="*/ 0 w 54"/>
                <a:gd name="T3" fmla="*/ 60 h 66"/>
                <a:gd name="T4" fmla="*/ 0 w 54"/>
                <a:gd name="T5" fmla="*/ 6 h 66"/>
                <a:gd name="T6" fmla="*/ 6 w 54"/>
                <a:gd name="T7" fmla="*/ 0 h 66"/>
                <a:gd name="T8" fmla="*/ 48 w 54"/>
                <a:gd name="T9" fmla="*/ 0 h 66"/>
                <a:gd name="T10" fmla="*/ 54 w 54"/>
                <a:gd name="T11" fmla="*/ 6 h 66"/>
                <a:gd name="T12" fmla="*/ 48 w 54"/>
                <a:gd name="T13" fmla="*/ 12 h 66"/>
                <a:gd name="T14" fmla="*/ 12 w 54"/>
                <a:gd name="T15" fmla="*/ 12 h 66"/>
                <a:gd name="T16" fmla="*/ 12 w 54"/>
                <a:gd name="T17" fmla="*/ 60 h 66"/>
                <a:gd name="T18" fmla="*/ 6 w 54"/>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6">
                  <a:moveTo>
                    <a:pt x="6" y="66"/>
                  </a:moveTo>
                  <a:cubicBezTo>
                    <a:pt x="3" y="66"/>
                    <a:pt x="0" y="64"/>
                    <a:pt x="0" y="60"/>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60"/>
                    <a:pt x="12" y="60"/>
                    <a:pt x="12" y="60"/>
                  </a:cubicBezTo>
                  <a:cubicBezTo>
                    <a:pt x="12" y="64"/>
                    <a:pt x="9" y="66"/>
                    <a:pt x="6" y="66"/>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grpSp>
      <p:grpSp>
        <p:nvGrpSpPr>
          <p:cNvPr id="99" name="Group 98"/>
          <p:cNvGrpSpPr/>
          <p:nvPr/>
        </p:nvGrpSpPr>
        <p:grpSpPr>
          <a:xfrm>
            <a:off x="561163" y="4739705"/>
            <a:ext cx="414016" cy="294260"/>
            <a:chOff x="-846137" y="5232400"/>
            <a:chExt cx="576262" cy="409575"/>
          </a:xfrm>
        </p:grpSpPr>
        <p:sp>
          <p:nvSpPr>
            <p:cNvPr id="91" name="Freeform 31"/>
            <p:cNvSpPr>
              <a:spLocks noEditPoints="1"/>
            </p:cNvSpPr>
            <p:nvPr/>
          </p:nvSpPr>
          <p:spPr bwMode="auto">
            <a:xfrm>
              <a:off x="-709613" y="5429250"/>
              <a:ext cx="128587" cy="212725"/>
            </a:xfrm>
            <a:custGeom>
              <a:avLst/>
              <a:gdLst>
                <a:gd name="T0" fmla="*/ 68 w 68"/>
                <a:gd name="T1" fmla="*/ 14 h 113"/>
                <a:gd name="T2" fmla="*/ 54 w 68"/>
                <a:gd name="T3" fmla="*/ 0 h 113"/>
                <a:gd name="T4" fmla="*/ 13 w 68"/>
                <a:gd name="T5" fmla="*/ 0 h 113"/>
                <a:gd name="T6" fmla="*/ 0 w 68"/>
                <a:gd name="T7" fmla="*/ 14 h 113"/>
                <a:gd name="T8" fmla="*/ 0 w 68"/>
                <a:gd name="T9" fmla="*/ 100 h 113"/>
                <a:gd name="T10" fmla="*/ 13 w 68"/>
                <a:gd name="T11" fmla="*/ 113 h 113"/>
                <a:gd name="T12" fmla="*/ 54 w 68"/>
                <a:gd name="T13" fmla="*/ 113 h 113"/>
                <a:gd name="T14" fmla="*/ 68 w 68"/>
                <a:gd name="T15" fmla="*/ 100 h 113"/>
                <a:gd name="T16" fmla="*/ 68 w 68"/>
                <a:gd name="T17" fmla="*/ 14 h 113"/>
                <a:gd name="T18" fmla="*/ 58 w 68"/>
                <a:gd name="T19" fmla="*/ 100 h 113"/>
                <a:gd name="T20" fmla="*/ 54 w 68"/>
                <a:gd name="T21" fmla="*/ 104 h 113"/>
                <a:gd name="T22" fmla="*/ 13 w 68"/>
                <a:gd name="T23" fmla="*/ 104 h 113"/>
                <a:gd name="T24" fmla="*/ 9 w 68"/>
                <a:gd name="T25" fmla="*/ 100 h 113"/>
                <a:gd name="T26" fmla="*/ 9 w 68"/>
                <a:gd name="T27" fmla="*/ 90 h 113"/>
                <a:gd name="T28" fmla="*/ 58 w 68"/>
                <a:gd name="T29" fmla="*/ 90 h 113"/>
                <a:gd name="T30" fmla="*/ 58 w 68"/>
                <a:gd name="T31" fmla="*/ 100 h 113"/>
                <a:gd name="T32" fmla="*/ 58 w 68"/>
                <a:gd name="T33" fmla="*/ 81 h 113"/>
                <a:gd name="T34" fmla="*/ 9 w 68"/>
                <a:gd name="T35" fmla="*/ 81 h 113"/>
                <a:gd name="T36" fmla="*/ 9 w 68"/>
                <a:gd name="T37" fmla="*/ 31 h 113"/>
                <a:gd name="T38" fmla="*/ 58 w 68"/>
                <a:gd name="T39" fmla="*/ 31 h 113"/>
                <a:gd name="T40" fmla="*/ 58 w 68"/>
                <a:gd name="T41" fmla="*/ 81 h 113"/>
                <a:gd name="T42" fmla="*/ 58 w 68"/>
                <a:gd name="T43" fmla="*/ 22 h 113"/>
                <a:gd name="T44" fmla="*/ 9 w 68"/>
                <a:gd name="T45" fmla="*/ 22 h 113"/>
                <a:gd name="T46" fmla="*/ 9 w 68"/>
                <a:gd name="T47" fmla="*/ 14 h 113"/>
                <a:gd name="T48" fmla="*/ 13 w 68"/>
                <a:gd name="T49" fmla="*/ 9 h 113"/>
                <a:gd name="T50" fmla="*/ 54 w 68"/>
                <a:gd name="T51" fmla="*/ 9 h 113"/>
                <a:gd name="T52" fmla="*/ 58 w 68"/>
                <a:gd name="T53" fmla="*/ 14 h 113"/>
                <a:gd name="T54" fmla="*/ 58 w 68"/>
                <a:gd name="T5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13">
                  <a:moveTo>
                    <a:pt x="68" y="14"/>
                  </a:moveTo>
                  <a:cubicBezTo>
                    <a:pt x="68" y="6"/>
                    <a:pt x="62" y="0"/>
                    <a:pt x="54" y="0"/>
                  </a:cubicBezTo>
                  <a:cubicBezTo>
                    <a:pt x="13" y="0"/>
                    <a:pt x="13" y="0"/>
                    <a:pt x="13" y="0"/>
                  </a:cubicBezTo>
                  <a:cubicBezTo>
                    <a:pt x="6" y="0"/>
                    <a:pt x="0" y="6"/>
                    <a:pt x="0" y="14"/>
                  </a:cubicBezTo>
                  <a:cubicBezTo>
                    <a:pt x="0" y="100"/>
                    <a:pt x="0" y="100"/>
                    <a:pt x="0" y="100"/>
                  </a:cubicBezTo>
                  <a:cubicBezTo>
                    <a:pt x="0" y="107"/>
                    <a:pt x="6" y="113"/>
                    <a:pt x="13" y="113"/>
                  </a:cubicBezTo>
                  <a:cubicBezTo>
                    <a:pt x="54" y="113"/>
                    <a:pt x="54" y="113"/>
                    <a:pt x="54" y="113"/>
                  </a:cubicBezTo>
                  <a:cubicBezTo>
                    <a:pt x="62" y="113"/>
                    <a:pt x="68" y="107"/>
                    <a:pt x="68" y="100"/>
                  </a:cubicBezTo>
                  <a:lnTo>
                    <a:pt x="68" y="14"/>
                  </a:lnTo>
                  <a:close/>
                  <a:moveTo>
                    <a:pt x="58" y="100"/>
                  </a:moveTo>
                  <a:cubicBezTo>
                    <a:pt x="58" y="102"/>
                    <a:pt x="56" y="104"/>
                    <a:pt x="54" y="104"/>
                  </a:cubicBezTo>
                  <a:cubicBezTo>
                    <a:pt x="13" y="104"/>
                    <a:pt x="13" y="104"/>
                    <a:pt x="13" y="104"/>
                  </a:cubicBezTo>
                  <a:cubicBezTo>
                    <a:pt x="11" y="104"/>
                    <a:pt x="9" y="102"/>
                    <a:pt x="9" y="100"/>
                  </a:cubicBezTo>
                  <a:cubicBezTo>
                    <a:pt x="9" y="90"/>
                    <a:pt x="9" y="90"/>
                    <a:pt x="9" y="90"/>
                  </a:cubicBezTo>
                  <a:cubicBezTo>
                    <a:pt x="58" y="90"/>
                    <a:pt x="58" y="90"/>
                    <a:pt x="58" y="90"/>
                  </a:cubicBezTo>
                  <a:lnTo>
                    <a:pt x="58" y="100"/>
                  </a:lnTo>
                  <a:close/>
                  <a:moveTo>
                    <a:pt x="58" y="81"/>
                  </a:moveTo>
                  <a:cubicBezTo>
                    <a:pt x="9" y="81"/>
                    <a:pt x="9" y="81"/>
                    <a:pt x="9" y="81"/>
                  </a:cubicBezTo>
                  <a:cubicBezTo>
                    <a:pt x="9" y="31"/>
                    <a:pt x="9" y="31"/>
                    <a:pt x="9" y="31"/>
                  </a:cubicBezTo>
                  <a:cubicBezTo>
                    <a:pt x="58" y="31"/>
                    <a:pt x="58" y="31"/>
                    <a:pt x="58" y="31"/>
                  </a:cubicBezTo>
                  <a:lnTo>
                    <a:pt x="58" y="81"/>
                  </a:lnTo>
                  <a:close/>
                  <a:moveTo>
                    <a:pt x="58" y="22"/>
                  </a:moveTo>
                  <a:cubicBezTo>
                    <a:pt x="9" y="22"/>
                    <a:pt x="9" y="22"/>
                    <a:pt x="9" y="22"/>
                  </a:cubicBezTo>
                  <a:cubicBezTo>
                    <a:pt x="9" y="14"/>
                    <a:pt x="9" y="14"/>
                    <a:pt x="9" y="14"/>
                  </a:cubicBezTo>
                  <a:cubicBezTo>
                    <a:pt x="9" y="11"/>
                    <a:pt x="11" y="9"/>
                    <a:pt x="13" y="9"/>
                  </a:cubicBezTo>
                  <a:cubicBezTo>
                    <a:pt x="54" y="9"/>
                    <a:pt x="54" y="9"/>
                    <a:pt x="54" y="9"/>
                  </a:cubicBezTo>
                  <a:cubicBezTo>
                    <a:pt x="56" y="9"/>
                    <a:pt x="58" y="11"/>
                    <a:pt x="58" y="14"/>
                  </a:cubicBezTo>
                  <a:lnTo>
                    <a:pt x="58" y="22"/>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2" name="Freeform 32"/>
            <p:cNvSpPr>
              <a:spLocks/>
            </p:cNvSpPr>
            <p:nvPr/>
          </p:nvSpPr>
          <p:spPr bwMode="auto">
            <a:xfrm>
              <a:off x="-747713" y="5280025"/>
              <a:ext cx="409575" cy="247650"/>
            </a:xfrm>
            <a:custGeom>
              <a:avLst/>
              <a:gdLst>
                <a:gd name="T0" fmla="*/ 217 w 217"/>
                <a:gd name="T1" fmla="*/ 5 h 131"/>
                <a:gd name="T2" fmla="*/ 212 w 217"/>
                <a:gd name="T3" fmla="*/ 0 h 131"/>
                <a:gd name="T4" fmla="*/ 5 w 217"/>
                <a:gd name="T5" fmla="*/ 0 h 131"/>
                <a:gd name="T6" fmla="*/ 0 w 217"/>
                <a:gd name="T7" fmla="*/ 5 h 131"/>
                <a:gd name="T8" fmla="*/ 0 w 217"/>
                <a:gd name="T9" fmla="*/ 29 h 131"/>
                <a:gd name="T10" fmla="*/ 10 w 217"/>
                <a:gd name="T11" fmla="*/ 29 h 131"/>
                <a:gd name="T12" fmla="*/ 10 w 217"/>
                <a:gd name="T13" fmla="*/ 10 h 131"/>
                <a:gd name="T14" fmla="*/ 207 w 217"/>
                <a:gd name="T15" fmla="*/ 10 h 131"/>
                <a:gd name="T16" fmla="*/ 207 w 217"/>
                <a:gd name="T17" fmla="*/ 121 h 131"/>
                <a:gd name="T18" fmla="*/ 97 w 217"/>
                <a:gd name="T19" fmla="*/ 121 h 131"/>
                <a:gd name="T20" fmla="*/ 97 w 217"/>
                <a:gd name="T21" fmla="*/ 131 h 131"/>
                <a:gd name="T22" fmla="*/ 212 w 217"/>
                <a:gd name="T23" fmla="*/ 131 h 131"/>
                <a:gd name="T24" fmla="*/ 217 w 217"/>
                <a:gd name="T25" fmla="*/ 126 h 131"/>
                <a:gd name="T26" fmla="*/ 217 w 217"/>
                <a:gd name="T27"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131">
                  <a:moveTo>
                    <a:pt x="217" y="5"/>
                  </a:moveTo>
                  <a:cubicBezTo>
                    <a:pt x="217" y="2"/>
                    <a:pt x="215" y="0"/>
                    <a:pt x="212" y="0"/>
                  </a:cubicBezTo>
                  <a:cubicBezTo>
                    <a:pt x="5" y="0"/>
                    <a:pt x="5" y="0"/>
                    <a:pt x="5" y="0"/>
                  </a:cubicBezTo>
                  <a:cubicBezTo>
                    <a:pt x="2" y="0"/>
                    <a:pt x="0" y="2"/>
                    <a:pt x="0" y="5"/>
                  </a:cubicBezTo>
                  <a:cubicBezTo>
                    <a:pt x="0" y="29"/>
                    <a:pt x="0" y="29"/>
                    <a:pt x="0" y="29"/>
                  </a:cubicBezTo>
                  <a:cubicBezTo>
                    <a:pt x="10" y="29"/>
                    <a:pt x="10" y="29"/>
                    <a:pt x="10" y="29"/>
                  </a:cubicBezTo>
                  <a:cubicBezTo>
                    <a:pt x="10" y="10"/>
                    <a:pt x="10" y="10"/>
                    <a:pt x="10" y="10"/>
                  </a:cubicBezTo>
                  <a:cubicBezTo>
                    <a:pt x="207" y="10"/>
                    <a:pt x="207" y="10"/>
                    <a:pt x="207" y="10"/>
                  </a:cubicBezTo>
                  <a:cubicBezTo>
                    <a:pt x="207" y="121"/>
                    <a:pt x="207" y="121"/>
                    <a:pt x="207" y="121"/>
                  </a:cubicBezTo>
                  <a:cubicBezTo>
                    <a:pt x="97" y="121"/>
                    <a:pt x="97" y="121"/>
                    <a:pt x="97" y="121"/>
                  </a:cubicBezTo>
                  <a:cubicBezTo>
                    <a:pt x="97" y="131"/>
                    <a:pt x="97" y="131"/>
                    <a:pt x="97" y="131"/>
                  </a:cubicBezTo>
                  <a:cubicBezTo>
                    <a:pt x="212" y="131"/>
                    <a:pt x="212" y="131"/>
                    <a:pt x="212" y="131"/>
                  </a:cubicBezTo>
                  <a:cubicBezTo>
                    <a:pt x="215" y="131"/>
                    <a:pt x="217" y="129"/>
                    <a:pt x="217" y="126"/>
                  </a:cubicBezTo>
                  <a:lnTo>
                    <a:pt x="217" y="5"/>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3" name="Freeform 33"/>
            <p:cNvSpPr>
              <a:spLocks/>
            </p:cNvSpPr>
            <p:nvPr/>
          </p:nvSpPr>
          <p:spPr bwMode="auto">
            <a:xfrm>
              <a:off x="-793750" y="5232400"/>
              <a:ext cx="523875" cy="409575"/>
            </a:xfrm>
            <a:custGeom>
              <a:avLst/>
              <a:gdLst>
                <a:gd name="T0" fmla="*/ 272 w 277"/>
                <a:gd name="T1" fmla="*/ 171 h 217"/>
                <a:gd name="T2" fmla="*/ 265 w 277"/>
                <a:gd name="T3" fmla="*/ 171 h 217"/>
                <a:gd name="T4" fmla="*/ 265 w 277"/>
                <a:gd name="T5" fmla="*/ 24 h 217"/>
                <a:gd name="T6" fmla="*/ 242 w 277"/>
                <a:gd name="T7" fmla="*/ 0 h 217"/>
                <a:gd name="T8" fmla="*/ 23 w 277"/>
                <a:gd name="T9" fmla="*/ 0 h 217"/>
                <a:gd name="T10" fmla="*/ 0 w 277"/>
                <a:gd name="T11" fmla="*/ 24 h 217"/>
                <a:gd name="T12" fmla="*/ 0 w 277"/>
                <a:gd name="T13" fmla="*/ 54 h 217"/>
                <a:gd name="T14" fmla="*/ 10 w 277"/>
                <a:gd name="T15" fmla="*/ 54 h 217"/>
                <a:gd name="T16" fmla="*/ 10 w 277"/>
                <a:gd name="T17" fmla="*/ 24 h 217"/>
                <a:gd name="T18" fmla="*/ 23 w 277"/>
                <a:gd name="T19" fmla="*/ 10 h 217"/>
                <a:gd name="T20" fmla="*/ 242 w 277"/>
                <a:gd name="T21" fmla="*/ 10 h 217"/>
                <a:gd name="T22" fmla="*/ 255 w 277"/>
                <a:gd name="T23" fmla="*/ 24 h 217"/>
                <a:gd name="T24" fmla="*/ 255 w 277"/>
                <a:gd name="T25" fmla="*/ 171 h 217"/>
                <a:gd name="T26" fmla="*/ 163 w 277"/>
                <a:gd name="T27" fmla="*/ 171 h 217"/>
                <a:gd name="T28" fmla="*/ 158 w 277"/>
                <a:gd name="T29" fmla="*/ 176 h 217"/>
                <a:gd name="T30" fmla="*/ 158 w 277"/>
                <a:gd name="T31" fmla="*/ 183 h 217"/>
                <a:gd name="T32" fmla="*/ 121 w 277"/>
                <a:gd name="T33" fmla="*/ 183 h 217"/>
                <a:gd name="T34" fmla="*/ 121 w 277"/>
                <a:gd name="T35" fmla="*/ 193 h 217"/>
                <a:gd name="T36" fmla="*/ 163 w 277"/>
                <a:gd name="T37" fmla="*/ 193 h 217"/>
                <a:gd name="T38" fmla="*/ 168 w 277"/>
                <a:gd name="T39" fmla="*/ 188 h 217"/>
                <a:gd name="T40" fmla="*/ 168 w 277"/>
                <a:gd name="T41" fmla="*/ 181 h 217"/>
                <a:gd name="T42" fmla="*/ 267 w 277"/>
                <a:gd name="T43" fmla="*/ 181 h 217"/>
                <a:gd name="T44" fmla="*/ 267 w 277"/>
                <a:gd name="T45" fmla="*/ 200 h 217"/>
                <a:gd name="T46" fmla="*/ 260 w 277"/>
                <a:gd name="T47" fmla="*/ 207 h 217"/>
                <a:gd name="T48" fmla="*/ 121 w 277"/>
                <a:gd name="T49" fmla="*/ 207 h 217"/>
                <a:gd name="T50" fmla="*/ 121 w 277"/>
                <a:gd name="T51" fmla="*/ 208 h 217"/>
                <a:gd name="T52" fmla="*/ 117 w 277"/>
                <a:gd name="T53" fmla="*/ 216 h 217"/>
                <a:gd name="T54" fmla="*/ 116 w 277"/>
                <a:gd name="T55" fmla="*/ 217 h 217"/>
                <a:gd name="T56" fmla="*/ 260 w 277"/>
                <a:gd name="T57" fmla="*/ 217 h 217"/>
                <a:gd name="T58" fmla="*/ 277 w 277"/>
                <a:gd name="T59" fmla="*/ 200 h 217"/>
                <a:gd name="T60" fmla="*/ 277 w 277"/>
                <a:gd name="T61" fmla="*/ 176 h 217"/>
                <a:gd name="T62" fmla="*/ 272 w 277"/>
                <a:gd name="T63" fmla="*/ 17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217">
                  <a:moveTo>
                    <a:pt x="272" y="171"/>
                  </a:moveTo>
                  <a:cubicBezTo>
                    <a:pt x="265" y="171"/>
                    <a:pt x="265" y="171"/>
                    <a:pt x="265" y="171"/>
                  </a:cubicBezTo>
                  <a:cubicBezTo>
                    <a:pt x="265" y="24"/>
                    <a:pt x="265" y="24"/>
                    <a:pt x="265" y="24"/>
                  </a:cubicBezTo>
                  <a:cubicBezTo>
                    <a:pt x="265" y="11"/>
                    <a:pt x="255" y="0"/>
                    <a:pt x="242" y="0"/>
                  </a:cubicBezTo>
                  <a:cubicBezTo>
                    <a:pt x="23" y="0"/>
                    <a:pt x="23" y="0"/>
                    <a:pt x="23" y="0"/>
                  </a:cubicBezTo>
                  <a:cubicBezTo>
                    <a:pt x="10" y="0"/>
                    <a:pt x="0" y="11"/>
                    <a:pt x="0" y="24"/>
                  </a:cubicBezTo>
                  <a:cubicBezTo>
                    <a:pt x="0" y="54"/>
                    <a:pt x="0" y="54"/>
                    <a:pt x="0" y="54"/>
                  </a:cubicBezTo>
                  <a:cubicBezTo>
                    <a:pt x="10" y="54"/>
                    <a:pt x="10" y="54"/>
                    <a:pt x="10" y="54"/>
                  </a:cubicBezTo>
                  <a:cubicBezTo>
                    <a:pt x="10" y="24"/>
                    <a:pt x="10" y="24"/>
                    <a:pt x="10" y="24"/>
                  </a:cubicBezTo>
                  <a:cubicBezTo>
                    <a:pt x="10" y="16"/>
                    <a:pt x="16" y="10"/>
                    <a:pt x="23" y="10"/>
                  </a:cubicBezTo>
                  <a:cubicBezTo>
                    <a:pt x="242" y="10"/>
                    <a:pt x="242" y="10"/>
                    <a:pt x="242" y="10"/>
                  </a:cubicBezTo>
                  <a:cubicBezTo>
                    <a:pt x="249" y="10"/>
                    <a:pt x="255" y="16"/>
                    <a:pt x="255" y="24"/>
                  </a:cubicBezTo>
                  <a:cubicBezTo>
                    <a:pt x="255" y="171"/>
                    <a:pt x="255" y="171"/>
                    <a:pt x="255" y="171"/>
                  </a:cubicBezTo>
                  <a:cubicBezTo>
                    <a:pt x="163" y="171"/>
                    <a:pt x="163" y="171"/>
                    <a:pt x="163" y="171"/>
                  </a:cubicBezTo>
                  <a:cubicBezTo>
                    <a:pt x="160" y="171"/>
                    <a:pt x="158" y="173"/>
                    <a:pt x="158" y="176"/>
                  </a:cubicBezTo>
                  <a:cubicBezTo>
                    <a:pt x="158" y="183"/>
                    <a:pt x="158" y="183"/>
                    <a:pt x="158" y="183"/>
                  </a:cubicBezTo>
                  <a:cubicBezTo>
                    <a:pt x="121" y="183"/>
                    <a:pt x="121" y="183"/>
                    <a:pt x="121" y="183"/>
                  </a:cubicBezTo>
                  <a:cubicBezTo>
                    <a:pt x="121" y="193"/>
                    <a:pt x="121" y="193"/>
                    <a:pt x="121" y="193"/>
                  </a:cubicBezTo>
                  <a:cubicBezTo>
                    <a:pt x="163" y="193"/>
                    <a:pt x="163" y="193"/>
                    <a:pt x="163" y="193"/>
                  </a:cubicBezTo>
                  <a:cubicBezTo>
                    <a:pt x="166" y="193"/>
                    <a:pt x="168" y="191"/>
                    <a:pt x="168" y="188"/>
                  </a:cubicBezTo>
                  <a:cubicBezTo>
                    <a:pt x="168" y="181"/>
                    <a:pt x="168" y="181"/>
                    <a:pt x="168" y="181"/>
                  </a:cubicBezTo>
                  <a:cubicBezTo>
                    <a:pt x="267" y="181"/>
                    <a:pt x="267" y="181"/>
                    <a:pt x="267" y="181"/>
                  </a:cubicBezTo>
                  <a:cubicBezTo>
                    <a:pt x="267" y="200"/>
                    <a:pt x="267" y="200"/>
                    <a:pt x="267" y="200"/>
                  </a:cubicBezTo>
                  <a:cubicBezTo>
                    <a:pt x="267" y="204"/>
                    <a:pt x="264" y="207"/>
                    <a:pt x="260" y="207"/>
                  </a:cubicBezTo>
                  <a:cubicBezTo>
                    <a:pt x="121" y="207"/>
                    <a:pt x="121" y="207"/>
                    <a:pt x="121" y="207"/>
                  </a:cubicBezTo>
                  <a:cubicBezTo>
                    <a:pt x="121" y="208"/>
                    <a:pt x="121" y="208"/>
                    <a:pt x="121" y="208"/>
                  </a:cubicBezTo>
                  <a:cubicBezTo>
                    <a:pt x="120" y="211"/>
                    <a:pt x="119" y="213"/>
                    <a:pt x="117" y="216"/>
                  </a:cubicBezTo>
                  <a:cubicBezTo>
                    <a:pt x="116" y="217"/>
                    <a:pt x="116" y="217"/>
                    <a:pt x="116" y="217"/>
                  </a:cubicBezTo>
                  <a:cubicBezTo>
                    <a:pt x="260" y="217"/>
                    <a:pt x="260" y="217"/>
                    <a:pt x="260" y="217"/>
                  </a:cubicBezTo>
                  <a:cubicBezTo>
                    <a:pt x="270" y="217"/>
                    <a:pt x="277" y="209"/>
                    <a:pt x="277" y="200"/>
                  </a:cubicBezTo>
                  <a:cubicBezTo>
                    <a:pt x="277" y="176"/>
                    <a:pt x="277" y="176"/>
                    <a:pt x="277" y="176"/>
                  </a:cubicBezTo>
                  <a:cubicBezTo>
                    <a:pt x="277" y="173"/>
                    <a:pt x="275" y="171"/>
                    <a:pt x="272" y="171"/>
                  </a:cubicBez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4" name="Freeform 34"/>
            <p:cNvSpPr>
              <a:spLocks/>
            </p:cNvSpPr>
            <p:nvPr/>
          </p:nvSpPr>
          <p:spPr bwMode="auto">
            <a:xfrm>
              <a:off x="-811213" y="5392738"/>
              <a:ext cx="147637" cy="196850"/>
            </a:xfrm>
            <a:custGeom>
              <a:avLst/>
              <a:gdLst>
                <a:gd name="T0" fmla="*/ 78 w 78"/>
                <a:gd name="T1" fmla="*/ 9 h 104"/>
                <a:gd name="T2" fmla="*/ 78 w 78"/>
                <a:gd name="T3" fmla="*/ 5 h 104"/>
                <a:gd name="T4" fmla="*/ 73 w 78"/>
                <a:gd name="T5" fmla="*/ 0 h 104"/>
                <a:gd name="T6" fmla="*/ 5 w 78"/>
                <a:gd name="T7" fmla="*/ 0 h 104"/>
                <a:gd name="T8" fmla="*/ 0 w 78"/>
                <a:gd name="T9" fmla="*/ 5 h 104"/>
                <a:gd name="T10" fmla="*/ 0 w 78"/>
                <a:gd name="T11" fmla="*/ 100 h 104"/>
                <a:gd name="T12" fmla="*/ 5 w 78"/>
                <a:gd name="T13" fmla="*/ 104 h 104"/>
                <a:gd name="T14" fmla="*/ 43 w 78"/>
                <a:gd name="T15" fmla="*/ 104 h 104"/>
                <a:gd name="T16" fmla="*/ 43 w 78"/>
                <a:gd name="T17" fmla="*/ 95 h 104"/>
                <a:gd name="T18" fmla="*/ 10 w 78"/>
                <a:gd name="T19" fmla="*/ 95 h 104"/>
                <a:gd name="T20" fmla="*/ 10 w 78"/>
                <a:gd name="T21" fmla="*/ 9 h 104"/>
                <a:gd name="T22" fmla="*/ 78 w 78"/>
                <a:gd name="T23"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04">
                  <a:moveTo>
                    <a:pt x="78" y="9"/>
                  </a:moveTo>
                  <a:cubicBezTo>
                    <a:pt x="78" y="5"/>
                    <a:pt x="78" y="5"/>
                    <a:pt x="78" y="5"/>
                  </a:cubicBezTo>
                  <a:cubicBezTo>
                    <a:pt x="78" y="2"/>
                    <a:pt x="76" y="0"/>
                    <a:pt x="73" y="0"/>
                  </a:cubicBezTo>
                  <a:cubicBezTo>
                    <a:pt x="5" y="0"/>
                    <a:pt x="5" y="0"/>
                    <a:pt x="5" y="0"/>
                  </a:cubicBezTo>
                  <a:cubicBezTo>
                    <a:pt x="3" y="0"/>
                    <a:pt x="0" y="2"/>
                    <a:pt x="0" y="5"/>
                  </a:cubicBezTo>
                  <a:cubicBezTo>
                    <a:pt x="0" y="100"/>
                    <a:pt x="0" y="100"/>
                    <a:pt x="0" y="100"/>
                  </a:cubicBezTo>
                  <a:cubicBezTo>
                    <a:pt x="0" y="102"/>
                    <a:pt x="3" y="104"/>
                    <a:pt x="5" y="104"/>
                  </a:cubicBezTo>
                  <a:cubicBezTo>
                    <a:pt x="43" y="104"/>
                    <a:pt x="43" y="104"/>
                    <a:pt x="43" y="104"/>
                  </a:cubicBezTo>
                  <a:cubicBezTo>
                    <a:pt x="43" y="95"/>
                    <a:pt x="43" y="95"/>
                    <a:pt x="43" y="95"/>
                  </a:cubicBezTo>
                  <a:cubicBezTo>
                    <a:pt x="10" y="95"/>
                    <a:pt x="10" y="95"/>
                    <a:pt x="10" y="95"/>
                  </a:cubicBezTo>
                  <a:cubicBezTo>
                    <a:pt x="10" y="9"/>
                    <a:pt x="10" y="9"/>
                    <a:pt x="10" y="9"/>
                  </a:cubicBezTo>
                  <a:lnTo>
                    <a:pt x="78" y="9"/>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5" name="Freeform 35"/>
            <p:cNvSpPr>
              <a:spLocks/>
            </p:cNvSpPr>
            <p:nvPr/>
          </p:nvSpPr>
          <p:spPr bwMode="auto">
            <a:xfrm>
              <a:off x="-846137" y="5353050"/>
              <a:ext cx="219075" cy="288925"/>
            </a:xfrm>
            <a:custGeom>
              <a:avLst/>
              <a:gdLst>
                <a:gd name="T0" fmla="*/ 99 w 116"/>
                <a:gd name="T1" fmla="*/ 9 h 153"/>
                <a:gd name="T2" fmla="*/ 106 w 116"/>
                <a:gd name="T3" fmla="*/ 17 h 153"/>
                <a:gd name="T4" fmla="*/ 106 w 116"/>
                <a:gd name="T5" fmla="*/ 31 h 153"/>
                <a:gd name="T6" fmla="*/ 116 w 116"/>
                <a:gd name="T7" fmla="*/ 31 h 153"/>
                <a:gd name="T8" fmla="*/ 116 w 116"/>
                <a:gd name="T9" fmla="*/ 17 h 153"/>
                <a:gd name="T10" fmla="*/ 99 w 116"/>
                <a:gd name="T11" fmla="*/ 0 h 153"/>
                <a:gd name="T12" fmla="*/ 17 w 116"/>
                <a:gd name="T13" fmla="*/ 0 h 153"/>
                <a:gd name="T14" fmla="*/ 0 w 116"/>
                <a:gd name="T15" fmla="*/ 17 h 153"/>
                <a:gd name="T16" fmla="*/ 0 w 116"/>
                <a:gd name="T17" fmla="*/ 136 h 153"/>
                <a:gd name="T18" fmla="*/ 17 w 116"/>
                <a:gd name="T19" fmla="*/ 153 h 153"/>
                <a:gd name="T20" fmla="*/ 68 w 116"/>
                <a:gd name="T21" fmla="*/ 153 h 153"/>
                <a:gd name="T22" fmla="*/ 67 w 116"/>
                <a:gd name="T23" fmla="*/ 152 h 153"/>
                <a:gd name="T24" fmla="*/ 63 w 116"/>
                <a:gd name="T25" fmla="*/ 144 h 153"/>
                <a:gd name="T26" fmla="*/ 63 w 116"/>
                <a:gd name="T27" fmla="*/ 144 h 153"/>
                <a:gd name="T28" fmla="*/ 17 w 116"/>
                <a:gd name="T29" fmla="*/ 144 h 153"/>
                <a:gd name="T30" fmla="*/ 10 w 116"/>
                <a:gd name="T31" fmla="*/ 136 h 153"/>
                <a:gd name="T32" fmla="*/ 10 w 116"/>
                <a:gd name="T33" fmla="*/ 17 h 153"/>
                <a:gd name="T34" fmla="*/ 17 w 116"/>
                <a:gd name="T35" fmla="*/ 9 h 153"/>
                <a:gd name="T36" fmla="*/ 99 w 116"/>
                <a:gd name="T37"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53">
                  <a:moveTo>
                    <a:pt x="99" y="9"/>
                  </a:moveTo>
                  <a:cubicBezTo>
                    <a:pt x="103" y="9"/>
                    <a:pt x="106" y="13"/>
                    <a:pt x="106" y="17"/>
                  </a:cubicBezTo>
                  <a:cubicBezTo>
                    <a:pt x="106" y="31"/>
                    <a:pt x="106" y="31"/>
                    <a:pt x="106" y="31"/>
                  </a:cubicBezTo>
                  <a:cubicBezTo>
                    <a:pt x="116" y="31"/>
                    <a:pt x="116" y="31"/>
                    <a:pt x="116" y="31"/>
                  </a:cubicBezTo>
                  <a:cubicBezTo>
                    <a:pt x="116" y="17"/>
                    <a:pt x="116" y="17"/>
                    <a:pt x="116" y="17"/>
                  </a:cubicBezTo>
                  <a:cubicBezTo>
                    <a:pt x="116" y="7"/>
                    <a:pt x="108" y="0"/>
                    <a:pt x="99" y="0"/>
                  </a:cubicBezTo>
                  <a:cubicBezTo>
                    <a:pt x="17" y="0"/>
                    <a:pt x="17" y="0"/>
                    <a:pt x="17" y="0"/>
                  </a:cubicBezTo>
                  <a:cubicBezTo>
                    <a:pt x="8" y="0"/>
                    <a:pt x="0" y="7"/>
                    <a:pt x="0" y="17"/>
                  </a:cubicBezTo>
                  <a:cubicBezTo>
                    <a:pt x="0" y="136"/>
                    <a:pt x="0" y="136"/>
                    <a:pt x="0" y="136"/>
                  </a:cubicBezTo>
                  <a:cubicBezTo>
                    <a:pt x="0" y="145"/>
                    <a:pt x="8" y="153"/>
                    <a:pt x="17" y="153"/>
                  </a:cubicBezTo>
                  <a:cubicBezTo>
                    <a:pt x="68" y="153"/>
                    <a:pt x="68" y="153"/>
                    <a:pt x="68" y="153"/>
                  </a:cubicBezTo>
                  <a:cubicBezTo>
                    <a:pt x="67" y="152"/>
                    <a:pt x="67" y="152"/>
                    <a:pt x="67" y="152"/>
                  </a:cubicBezTo>
                  <a:cubicBezTo>
                    <a:pt x="65" y="150"/>
                    <a:pt x="64" y="147"/>
                    <a:pt x="63" y="144"/>
                  </a:cubicBezTo>
                  <a:cubicBezTo>
                    <a:pt x="63" y="144"/>
                    <a:pt x="63" y="144"/>
                    <a:pt x="63" y="144"/>
                  </a:cubicBezTo>
                  <a:cubicBezTo>
                    <a:pt x="17" y="144"/>
                    <a:pt x="17" y="144"/>
                    <a:pt x="17" y="144"/>
                  </a:cubicBezTo>
                  <a:cubicBezTo>
                    <a:pt x="13" y="144"/>
                    <a:pt x="10" y="140"/>
                    <a:pt x="10" y="136"/>
                  </a:cubicBezTo>
                  <a:cubicBezTo>
                    <a:pt x="10" y="17"/>
                    <a:pt x="10" y="17"/>
                    <a:pt x="10" y="17"/>
                  </a:cubicBezTo>
                  <a:cubicBezTo>
                    <a:pt x="10" y="13"/>
                    <a:pt x="13" y="9"/>
                    <a:pt x="17" y="9"/>
                  </a:cubicBezTo>
                  <a:lnTo>
                    <a:pt x="99" y="9"/>
                  </a:lnTo>
                  <a:close/>
                </a:path>
              </a:pathLst>
            </a:cu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6" name="Oval 36"/>
            <p:cNvSpPr>
              <a:spLocks noChangeArrowheads="1"/>
            </p:cNvSpPr>
            <p:nvPr/>
          </p:nvSpPr>
          <p:spPr bwMode="auto">
            <a:xfrm>
              <a:off x="-655638" y="5602288"/>
              <a:ext cx="17462" cy="17463"/>
            </a:xfrm>
            <a:prstGeom prst="ellipse">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7" name="Oval 37"/>
            <p:cNvSpPr>
              <a:spLocks noChangeArrowheads="1"/>
            </p:cNvSpPr>
            <p:nvPr/>
          </p:nvSpPr>
          <p:spPr bwMode="auto">
            <a:xfrm>
              <a:off x="-742950" y="5375275"/>
              <a:ext cx="11112" cy="12700"/>
            </a:xfrm>
            <a:prstGeom prst="ellipse">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sp>
          <p:nvSpPr>
            <p:cNvPr id="98" name="Oval 38"/>
            <p:cNvSpPr>
              <a:spLocks noChangeArrowheads="1"/>
            </p:cNvSpPr>
            <p:nvPr/>
          </p:nvSpPr>
          <p:spPr bwMode="auto">
            <a:xfrm>
              <a:off x="-747713" y="5594350"/>
              <a:ext cx="22225" cy="25400"/>
            </a:xfrm>
            <a:prstGeom prst="ellipse">
              <a:avLst/>
            </a:prstGeom>
            <a:solidFill>
              <a:srgbClr val="2800FF"/>
            </a:solidFill>
            <a:ln>
              <a:noFill/>
            </a:ln>
          </p:spPr>
          <p:txBody>
            <a:bodyPr vert="horz" wrap="square" lIns="91440" tIns="45720" rIns="91440" bIns="45720" numCol="1" anchor="t" anchorCtr="0" compatLnSpc="1">
              <a:prstTxWarp prst="textNoShape">
                <a:avLst/>
              </a:prstTxWarp>
            </a:bodyPr>
            <a:lstStyle/>
            <a:p>
              <a:endParaRPr lang="en-US" sz="2400">
                <a:latin typeface="Century Gothic" panose="020B0502020202020204" pitchFamily="34" charset="0"/>
              </a:endParaRPr>
            </a:p>
          </p:txBody>
        </p:sp>
      </p:gr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pic>
        <p:nvPicPr>
          <p:cNvPr id="5" name="Picture 4">
            <a:extLst>
              <a:ext uri="{FF2B5EF4-FFF2-40B4-BE49-F238E27FC236}">
                <a16:creationId xmlns:a16="http://schemas.microsoft.com/office/drawing/2014/main" xmlns="" id="{623FDE2F-CD1B-47E9-86C8-25E76B2F4819}"/>
              </a:ext>
            </a:extLst>
          </p:cNvPr>
          <p:cNvPicPr>
            <a:picLocks noChangeAspect="1"/>
          </p:cNvPicPr>
          <p:nvPr/>
        </p:nvPicPr>
        <p:blipFill>
          <a:blip r:embed="rId6"/>
          <a:stretch>
            <a:fillRect/>
          </a:stretch>
        </p:blipFill>
        <p:spPr>
          <a:xfrm>
            <a:off x="2882341" y="1905002"/>
            <a:ext cx="9153328" cy="3417826"/>
          </a:xfrm>
          <a:prstGeom prst="rect">
            <a:avLst/>
          </a:prstGeom>
        </p:spPr>
      </p:pic>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14</a:t>
            </a:r>
          </a:p>
        </p:txBody>
      </p:sp>
      <p:pic>
        <p:nvPicPr>
          <p:cNvPr id="55" name="Picture 2"/>
          <p:cNvPicPr>
            <a:picLocks noChangeAspect="1" noChangeArrowheads="1"/>
          </p:cNvPicPr>
          <p:nvPr/>
        </p:nvPicPr>
        <p:blipFill>
          <a:blip r:embed="rId7" cstate="print"/>
          <a:srcRect/>
          <a:stretch>
            <a:fillRect/>
          </a:stretch>
        </p:blipFill>
        <p:spPr bwMode="auto">
          <a:xfrm>
            <a:off x="11049000" y="0"/>
            <a:ext cx="1143000" cy="685800"/>
          </a:xfrm>
          <a:prstGeom prst="rect">
            <a:avLst/>
          </a:prstGeom>
          <a:noFill/>
          <a:ln w="9525">
            <a:noFill/>
            <a:miter lim="800000"/>
            <a:headEnd/>
            <a:tailEnd/>
          </a:ln>
          <a:effectLst/>
        </p:spPr>
      </p:pic>
      <p:sp>
        <p:nvSpPr>
          <p:cNvPr id="56" name="object 4"/>
          <p:cNvSpPr/>
          <p:nvPr/>
        </p:nvSpPr>
        <p:spPr>
          <a:xfrm>
            <a:off x="9144000" y="0"/>
            <a:ext cx="1905000" cy="419100"/>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3004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1800" dirty="0">
                <a:latin typeface="Century Gothic" panose="020B0502020202020204" pitchFamily="34" charset="0"/>
              </a:rPr>
              <a:t>Fiori apps provide improved user handling, analytical functions and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decision </a:t>
            </a:r>
            <a:r>
              <a:rPr lang="en-US" sz="1800" dirty="0">
                <a:latin typeface="Century Gothic" panose="020B0502020202020204" pitchFamily="34" charset="0"/>
              </a:rPr>
              <a:t>making basis for business</a:t>
            </a:r>
          </a:p>
        </p:txBody>
      </p:sp>
      <p:sp>
        <p:nvSpPr>
          <p:cNvPr id="5" name="Content Placeholder 2"/>
          <p:cNvSpPr>
            <a:spLocks/>
          </p:cNvSpPr>
          <p:nvPr/>
        </p:nvSpPr>
        <p:spPr>
          <a:xfrm>
            <a:off x="479933" y="913551"/>
            <a:ext cx="11230551" cy="4911015"/>
          </a:xfrm>
          <a:prstGeom prst="rect">
            <a:avLst/>
          </a:prstGeom>
        </p:spPr>
        <p:txBody>
          <a:bodyPr/>
          <a:lstStyle/>
          <a:p>
            <a:pPr fontAlgn="base">
              <a:spcBef>
                <a:spcPct val="0"/>
              </a:spcBef>
              <a:spcAft>
                <a:spcPct val="0"/>
              </a:spcAft>
            </a:pPr>
            <a:endParaRPr lang="en-US" sz="1200" dirty="0">
              <a:solidFill>
                <a:prstClr val="black"/>
              </a:solidFill>
              <a:latin typeface="Century Gothic" panose="020B0502020202020204" pitchFamily="34" charset="0"/>
              <a:cs typeface="Arial" charset="0"/>
            </a:endParaRPr>
          </a:p>
        </p:txBody>
      </p:sp>
      <p:sp>
        <p:nvSpPr>
          <p:cNvPr id="6" name="Rechteck 11"/>
          <p:cNvSpPr/>
          <p:nvPr/>
        </p:nvSpPr>
        <p:spPr>
          <a:xfrm>
            <a:off x="464471" y="1327813"/>
            <a:ext cx="2771359" cy="5072874"/>
          </a:xfrm>
          <a:prstGeom prst="rect">
            <a:avLst/>
          </a:prstGeom>
          <a:solidFill>
            <a:srgbClr val="F2F2F2"/>
          </a:solidFill>
          <a:ln w="28575">
            <a:solidFill>
              <a:srgbClr val="8CBC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19" tIns="45709" rIns="91419" bIns="45709" rtlCol="0" anchor="t" anchorCtr="0"/>
          <a:lstStyle/>
          <a:p>
            <a:pPr fontAlgn="base">
              <a:spcBef>
                <a:spcPct val="0"/>
              </a:spcBef>
            </a:pPr>
            <a:r>
              <a:rPr lang="en-US" sz="1200" b="1" dirty="0">
                <a:solidFill>
                  <a:prstClr val="black"/>
                </a:solidFill>
                <a:latin typeface="Century Gothic" panose="020B0502020202020204" pitchFamily="34" charset="0"/>
              </a:rPr>
              <a:t>Task-based access</a:t>
            </a:r>
          </a:p>
          <a:p>
            <a:pPr fontAlgn="base">
              <a:spcBef>
                <a:spcPct val="0"/>
              </a:spcBef>
            </a:pPr>
            <a:r>
              <a:rPr lang="en-US" sz="1200" dirty="0">
                <a:solidFill>
                  <a:prstClr val="black"/>
                </a:solidFill>
                <a:latin typeface="Century Gothic" panose="020B0502020202020204" pitchFamily="34" charset="0"/>
              </a:rPr>
              <a:t>Access tasks to create, change, approve processes with guided navigation</a:t>
            </a:r>
          </a:p>
        </p:txBody>
      </p:sp>
      <p:sp>
        <p:nvSpPr>
          <p:cNvPr id="7" name="Rechteck 12"/>
          <p:cNvSpPr/>
          <p:nvPr/>
        </p:nvSpPr>
        <p:spPr>
          <a:xfrm>
            <a:off x="3420318" y="1327812"/>
            <a:ext cx="2771359" cy="5072874"/>
          </a:xfrm>
          <a:prstGeom prst="rect">
            <a:avLst/>
          </a:prstGeom>
          <a:solidFill>
            <a:srgbClr val="F2F2F2"/>
          </a:solidFill>
          <a:ln w="28575">
            <a:solidFill>
              <a:srgbClr val="8CBC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19" tIns="45709" rIns="91419" bIns="45709" rtlCol="0" anchor="t" anchorCtr="0"/>
          <a:lstStyle/>
          <a:p>
            <a:pPr fontAlgn="base">
              <a:spcBef>
                <a:spcPct val="0"/>
              </a:spcBef>
            </a:pPr>
            <a:r>
              <a:rPr lang="en-US" sz="1200" b="1" dirty="0">
                <a:solidFill>
                  <a:srgbClr val="000000"/>
                </a:solidFill>
                <a:latin typeface="Century Gothic" panose="020B0502020202020204" pitchFamily="34" charset="0"/>
              </a:rPr>
              <a:t>Insights</a:t>
            </a:r>
          </a:p>
          <a:p>
            <a:pPr fontAlgn="base">
              <a:spcBef>
                <a:spcPct val="0"/>
              </a:spcBef>
            </a:pPr>
            <a:r>
              <a:rPr lang="en-US" sz="1200" dirty="0">
                <a:solidFill>
                  <a:srgbClr val="000000"/>
                </a:solidFill>
                <a:latin typeface="Century Gothic" panose="020B0502020202020204" pitchFamily="34" charset="0"/>
              </a:rPr>
              <a:t>Get a visual overview of a complex topic for monitoring or tracking purposes</a:t>
            </a:r>
          </a:p>
        </p:txBody>
      </p:sp>
      <p:sp>
        <p:nvSpPr>
          <p:cNvPr id="8" name="Rechteck 13"/>
          <p:cNvSpPr/>
          <p:nvPr/>
        </p:nvSpPr>
        <p:spPr>
          <a:xfrm>
            <a:off x="6322642" y="1324405"/>
            <a:ext cx="2771359" cy="5072874"/>
          </a:xfrm>
          <a:prstGeom prst="rect">
            <a:avLst/>
          </a:prstGeom>
          <a:solidFill>
            <a:srgbClr val="F2F2F2"/>
          </a:solidFill>
          <a:ln w="28575">
            <a:solidFill>
              <a:srgbClr val="8CBC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19" tIns="45709" rIns="91419" bIns="45709" rtlCol="0" anchor="t" anchorCtr="0"/>
          <a:lstStyle/>
          <a:p>
            <a:pPr fontAlgn="base">
              <a:spcBef>
                <a:spcPct val="0"/>
              </a:spcBef>
            </a:pPr>
            <a:r>
              <a:rPr lang="en-US" sz="1200" b="1" dirty="0">
                <a:solidFill>
                  <a:srgbClr val="000000"/>
                </a:solidFill>
                <a:latin typeface="Century Gothic" panose="020B0502020202020204" pitchFamily="34" charset="0"/>
              </a:rPr>
              <a:t>Search and explore</a:t>
            </a:r>
          </a:p>
          <a:p>
            <a:pPr fontAlgn="base">
              <a:spcBef>
                <a:spcPct val="0"/>
              </a:spcBef>
            </a:pPr>
            <a:r>
              <a:rPr lang="en-US" sz="1200" dirty="0">
                <a:solidFill>
                  <a:srgbClr val="000000"/>
                </a:solidFill>
                <a:latin typeface="Century Gothic" panose="020B0502020202020204" pitchFamily="34" charset="0"/>
              </a:rPr>
              <a:t>View essential information about an object with contextual navigation betw related objects</a:t>
            </a:r>
          </a:p>
        </p:txBody>
      </p:sp>
      <p:sp>
        <p:nvSpPr>
          <p:cNvPr id="9" name="Rechteck 14"/>
          <p:cNvSpPr/>
          <p:nvPr/>
        </p:nvSpPr>
        <p:spPr>
          <a:xfrm>
            <a:off x="9251729" y="1317293"/>
            <a:ext cx="2771359" cy="5072874"/>
          </a:xfrm>
          <a:prstGeom prst="rect">
            <a:avLst/>
          </a:prstGeom>
          <a:solidFill>
            <a:srgbClr val="F2F2F2"/>
          </a:solidFill>
          <a:ln w="28575">
            <a:solidFill>
              <a:srgbClr val="8CBC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19" tIns="45709" rIns="91419" bIns="45709" rtlCol="0" anchor="t" anchorCtr="0"/>
          <a:lstStyle/>
          <a:p>
            <a:pPr fontAlgn="base">
              <a:spcBef>
                <a:spcPct val="0"/>
              </a:spcBef>
            </a:pPr>
            <a:r>
              <a:rPr lang="en-US" sz="1200" b="1" dirty="0">
                <a:solidFill>
                  <a:srgbClr val="000000"/>
                </a:solidFill>
                <a:latin typeface="Century Gothic" panose="020B0502020202020204" pitchFamily="34" charset="0"/>
              </a:rPr>
              <a:t>Insight to action cockpit</a:t>
            </a:r>
          </a:p>
          <a:p>
            <a:pPr fontAlgn="base">
              <a:spcBef>
                <a:spcPct val="0"/>
              </a:spcBef>
            </a:pPr>
            <a:r>
              <a:rPr lang="en-US" sz="1200" dirty="0">
                <a:solidFill>
                  <a:srgbClr val="000000"/>
                </a:solidFill>
                <a:latin typeface="Century Gothic" panose="020B0502020202020204" pitchFamily="34" charset="0"/>
              </a:rPr>
              <a:t>Analyze and evaluate strategic or operational KPIs in real time and trigger the right action</a:t>
            </a:r>
          </a:p>
        </p:txBody>
      </p:sp>
      <p:pic>
        <p:nvPicPr>
          <p:cNvPr id="10"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455015" y="2262552"/>
            <a:ext cx="2484109" cy="3391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37953" y="2308003"/>
            <a:ext cx="2469761" cy="3371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642747" y="2271337"/>
            <a:ext cx="2405351" cy="3391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9486719" y="2262552"/>
            <a:ext cx="2404088" cy="3391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hteck 6"/>
          <p:cNvSpPr/>
          <p:nvPr/>
        </p:nvSpPr>
        <p:spPr>
          <a:xfrm>
            <a:off x="787381" y="994329"/>
            <a:ext cx="2125539" cy="287933"/>
          </a:xfrm>
          <a:prstGeom prst="round2SameRect">
            <a:avLst/>
          </a:prstGeom>
          <a:solidFill>
            <a:srgbClr val="408FCD"/>
          </a:solidFill>
          <a:ln w="12700">
            <a:solidFill>
              <a:srgbClr val="4D6DD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fontAlgn="base">
              <a:spcBef>
                <a:spcPct val="0"/>
              </a:spcBef>
              <a:spcAft>
                <a:spcPct val="0"/>
              </a:spcAft>
            </a:pPr>
            <a:r>
              <a:rPr lang="en-US" sz="1200" b="1" dirty="0">
                <a:solidFill>
                  <a:srgbClr val="FFFFFF"/>
                </a:solidFill>
                <a:latin typeface="Century Gothic" panose="020B0502020202020204" pitchFamily="34" charset="0"/>
              </a:rPr>
              <a:t>Transactional</a:t>
            </a:r>
          </a:p>
        </p:txBody>
      </p:sp>
      <p:sp>
        <p:nvSpPr>
          <p:cNvPr id="15" name="Rechteck 8"/>
          <p:cNvSpPr/>
          <p:nvPr/>
        </p:nvSpPr>
        <p:spPr>
          <a:xfrm>
            <a:off x="3716467" y="994329"/>
            <a:ext cx="2125539" cy="287933"/>
          </a:xfrm>
          <a:prstGeom prst="round2SameRect">
            <a:avLst/>
          </a:prstGeom>
          <a:solidFill>
            <a:srgbClr val="408FCD"/>
          </a:solidFill>
          <a:ln w="12700">
            <a:solidFill>
              <a:srgbClr val="4D6DD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fontAlgn="base">
              <a:spcBef>
                <a:spcPct val="0"/>
              </a:spcBef>
              <a:spcAft>
                <a:spcPct val="0"/>
              </a:spcAft>
            </a:pPr>
            <a:r>
              <a:rPr lang="en-US" sz="1200" b="1" dirty="0">
                <a:solidFill>
                  <a:srgbClr val="FFFFFF"/>
                </a:solidFill>
                <a:latin typeface="Century Gothic" panose="020B0502020202020204" pitchFamily="34" charset="0"/>
              </a:rPr>
              <a:t>Analytical</a:t>
            </a:r>
          </a:p>
        </p:txBody>
      </p:sp>
      <p:sp>
        <p:nvSpPr>
          <p:cNvPr id="16" name="Rechteck 21"/>
          <p:cNvSpPr/>
          <p:nvPr/>
        </p:nvSpPr>
        <p:spPr>
          <a:xfrm>
            <a:off x="4549680" y="5812277"/>
            <a:ext cx="598912" cy="377472"/>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chemeClr val="tx1"/>
                </a:solidFill>
                <a:latin typeface="Century Gothic" panose="020B0502020202020204" pitchFamily="34" charset="0"/>
              </a:rPr>
              <a:t>SAP HANA</a:t>
            </a:r>
          </a:p>
        </p:txBody>
      </p:sp>
      <p:sp>
        <p:nvSpPr>
          <p:cNvPr id="17" name="Rechteck 45"/>
          <p:cNvSpPr/>
          <p:nvPr/>
        </p:nvSpPr>
        <p:spPr>
          <a:xfrm>
            <a:off x="7400903" y="5812277"/>
            <a:ext cx="598912" cy="377472"/>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chemeClr val="tx1"/>
                </a:solidFill>
                <a:latin typeface="Century Gothic" panose="020B0502020202020204" pitchFamily="34" charset="0"/>
              </a:rPr>
              <a:t>SAP HANA</a:t>
            </a:r>
          </a:p>
        </p:txBody>
      </p:sp>
      <p:sp>
        <p:nvSpPr>
          <p:cNvPr id="18" name="Rechteck 46"/>
          <p:cNvSpPr/>
          <p:nvPr/>
        </p:nvSpPr>
        <p:spPr>
          <a:xfrm>
            <a:off x="10352772" y="5812277"/>
            <a:ext cx="598912" cy="377472"/>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chemeClr val="tx1"/>
                </a:solidFill>
                <a:latin typeface="Century Gothic" panose="020B0502020202020204" pitchFamily="34" charset="0"/>
              </a:rPr>
              <a:t>SAP HANA</a:t>
            </a:r>
          </a:p>
        </p:txBody>
      </p:sp>
      <p:sp>
        <p:nvSpPr>
          <p:cNvPr id="19" name="Rechteck 9"/>
          <p:cNvSpPr/>
          <p:nvPr/>
        </p:nvSpPr>
        <p:spPr>
          <a:xfrm>
            <a:off x="6645552" y="990923"/>
            <a:ext cx="2125539" cy="287933"/>
          </a:xfrm>
          <a:prstGeom prst="round2SameRect">
            <a:avLst/>
          </a:prstGeom>
          <a:solidFill>
            <a:srgbClr val="408FCD"/>
          </a:solidFill>
          <a:ln w="12700">
            <a:solidFill>
              <a:srgbClr val="4D6DD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fontAlgn="base">
              <a:spcBef>
                <a:spcPct val="0"/>
              </a:spcBef>
              <a:spcAft>
                <a:spcPct val="0"/>
              </a:spcAft>
            </a:pPr>
            <a:r>
              <a:rPr lang="en-US" sz="1200" b="1" dirty="0">
                <a:solidFill>
                  <a:srgbClr val="FFFFFF"/>
                </a:solidFill>
                <a:latin typeface="Century Gothic" panose="020B0502020202020204" pitchFamily="34" charset="0"/>
              </a:rPr>
              <a:t>Factsheets</a:t>
            </a:r>
          </a:p>
        </p:txBody>
      </p:sp>
      <p:sp>
        <p:nvSpPr>
          <p:cNvPr id="20" name="Rechteck 50"/>
          <p:cNvSpPr/>
          <p:nvPr/>
        </p:nvSpPr>
        <p:spPr>
          <a:xfrm>
            <a:off x="1945307" y="5812277"/>
            <a:ext cx="598912" cy="377472"/>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chemeClr val="tx1"/>
                </a:solidFill>
                <a:latin typeface="Century Gothic" panose="020B0502020202020204" pitchFamily="34" charset="0"/>
              </a:rPr>
              <a:t>SAP HANA</a:t>
            </a:r>
          </a:p>
        </p:txBody>
      </p:sp>
      <p:grpSp>
        <p:nvGrpSpPr>
          <p:cNvPr id="21" name="Gruppieren 3"/>
          <p:cNvGrpSpPr/>
          <p:nvPr/>
        </p:nvGrpSpPr>
        <p:grpSpPr>
          <a:xfrm>
            <a:off x="1258738" y="5812277"/>
            <a:ext cx="598912" cy="377472"/>
            <a:chOff x="1115007" y="6003720"/>
            <a:chExt cx="599129" cy="377608"/>
          </a:xfrm>
        </p:grpSpPr>
        <p:sp>
          <p:nvSpPr>
            <p:cNvPr id="22" name="Rechteck 64"/>
            <p:cNvSpPr/>
            <p:nvPr/>
          </p:nvSpPr>
          <p:spPr>
            <a:xfrm>
              <a:off x="1115007" y="6003720"/>
              <a:ext cx="599129" cy="37760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1975" tIns="35987" rIns="71975" bIns="35987" rtlCol="0" anchor="t" anchorCtr="0"/>
            <a:lstStyle/>
            <a:p>
              <a:pPr algn="ctr" fontAlgn="base">
                <a:spcBef>
                  <a:spcPct val="0"/>
                </a:spcBef>
                <a:spcAft>
                  <a:spcPct val="0"/>
                </a:spcAft>
              </a:pPr>
              <a:r>
                <a:rPr lang="en-US" sz="1000" b="1" dirty="0">
                  <a:solidFill>
                    <a:schemeClr val="tx1"/>
                  </a:solidFill>
                  <a:latin typeface="Century Gothic" panose="020B0502020202020204" pitchFamily="34" charset="0"/>
                </a:rPr>
                <a:t>anyDB</a:t>
              </a:r>
            </a:p>
          </p:txBody>
        </p:sp>
        <p:sp>
          <p:nvSpPr>
            <p:cNvPr id="23" name="Can 139"/>
            <p:cNvSpPr/>
            <p:nvPr/>
          </p:nvSpPr>
          <p:spPr bwMode="auto">
            <a:xfrm>
              <a:off x="1300322" y="6222318"/>
              <a:ext cx="228498" cy="108236"/>
            </a:xfrm>
            <a:prstGeom prst="can">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000" b="1" dirty="0">
                <a:solidFill>
                  <a:schemeClr val="tx1"/>
                </a:solidFill>
                <a:latin typeface="Century Gothic" panose="020B0502020202020204" pitchFamily="34" charset="0"/>
              </a:endParaRPr>
            </a:p>
          </p:txBody>
        </p:sp>
      </p:grpSp>
      <p:sp>
        <p:nvSpPr>
          <p:cNvPr id="24" name="Rechteck 10"/>
          <p:cNvSpPr/>
          <p:nvPr/>
        </p:nvSpPr>
        <p:spPr>
          <a:xfrm>
            <a:off x="9486719" y="983811"/>
            <a:ext cx="2213457" cy="287933"/>
          </a:xfrm>
          <a:prstGeom prst="round2SameRect">
            <a:avLst/>
          </a:prstGeom>
          <a:solidFill>
            <a:srgbClr val="408FCD"/>
          </a:solidFill>
          <a:ln w="12700">
            <a:solidFill>
              <a:srgbClr val="4D6DD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fontAlgn="base">
              <a:spcBef>
                <a:spcPct val="0"/>
              </a:spcBef>
              <a:spcAft>
                <a:spcPct val="0"/>
              </a:spcAft>
            </a:pPr>
            <a:r>
              <a:rPr lang="en-US" sz="1200" b="1" dirty="0">
                <a:solidFill>
                  <a:srgbClr val="FFFFFF"/>
                </a:solidFill>
                <a:latin typeface="Century Gothic" panose="020B0502020202020204" pitchFamily="34" charset="0"/>
              </a:rPr>
              <a:t>    Smart Business Cockpits</a:t>
            </a:r>
          </a:p>
        </p:txBody>
      </p:sp>
      <p:grpSp>
        <p:nvGrpSpPr>
          <p:cNvPr id="25" name="Gruppieren 19"/>
          <p:cNvGrpSpPr/>
          <p:nvPr/>
        </p:nvGrpSpPr>
        <p:grpSpPr>
          <a:xfrm>
            <a:off x="2654985" y="1058206"/>
            <a:ext cx="215951" cy="179959"/>
            <a:chOff x="2425848" y="1815805"/>
            <a:chExt cx="425092" cy="468671"/>
          </a:xfrm>
        </p:grpSpPr>
        <p:sp>
          <p:nvSpPr>
            <p:cNvPr id="26" name="Pfeil nach rechts 15"/>
            <p:cNvSpPr/>
            <p:nvPr/>
          </p:nvSpPr>
          <p:spPr>
            <a:xfrm>
              <a:off x="2457215" y="1815805"/>
              <a:ext cx="393725" cy="252028"/>
            </a:xfrm>
            <a:prstGeom prst="rightArrow">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200">
                <a:solidFill>
                  <a:srgbClr val="FFFFFF"/>
                </a:solidFill>
                <a:latin typeface="Century Gothic" panose="020B0502020202020204" pitchFamily="34" charset="0"/>
              </a:endParaRPr>
            </a:p>
          </p:txBody>
        </p:sp>
        <p:sp>
          <p:nvSpPr>
            <p:cNvPr id="27" name="Pfeil nach rechts 20"/>
            <p:cNvSpPr/>
            <p:nvPr/>
          </p:nvSpPr>
          <p:spPr>
            <a:xfrm rot="10800000">
              <a:off x="2425848" y="2032448"/>
              <a:ext cx="393725" cy="252028"/>
            </a:xfrm>
            <a:prstGeom prst="rightArrow">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200">
                <a:solidFill>
                  <a:srgbClr val="FFFFFF"/>
                </a:solidFill>
                <a:latin typeface="Century Gothic" panose="020B0502020202020204" pitchFamily="34" charset="0"/>
              </a:endParaRPr>
            </a:p>
          </p:txBody>
        </p:sp>
      </p:grpSp>
      <p:grpSp>
        <p:nvGrpSpPr>
          <p:cNvPr id="28" name="Gruppieren 1"/>
          <p:cNvGrpSpPr>
            <a:grpSpLocks/>
          </p:cNvGrpSpPr>
          <p:nvPr/>
        </p:nvGrpSpPr>
        <p:grpSpPr bwMode="auto">
          <a:xfrm>
            <a:off x="5594509" y="1073750"/>
            <a:ext cx="215951" cy="179959"/>
            <a:chOff x="4994275" y="1458913"/>
            <a:chExt cx="790575" cy="754062"/>
          </a:xfrm>
          <a:solidFill>
            <a:schemeClr val="bg1"/>
          </a:solidFill>
        </p:grpSpPr>
        <p:sp>
          <p:nvSpPr>
            <p:cNvPr id="29" name="Freeform 46"/>
            <p:cNvSpPr>
              <a:spLocks noChangeArrowheads="1"/>
            </p:cNvSpPr>
            <p:nvPr/>
          </p:nvSpPr>
          <p:spPr bwMode="auto">
            <a:xfrm>
              <a:off x="4994275" y="1971675"/>
              <a:ext cx="165100" cy="239713"/>
            </a:xfrm>
            <a:custGeom>
              <a:avLst/>
              <a:gdLst>
                <a:gd name="T0" fmla="*/ 2147483647 w 459"/>
                <a:gd name="T1" fmla="*/ 2147483647 h 668"/>
                <a:gd name="T2" fmla="*/ 2147483647 w 459"/>
                <a:gd name="T3" fmla="*/ 2147483647 h 668"/>
                <a:gd name="T4" fmla="*/ 2147483647 w 459"/>
                <a:gd name="T5" fmla="*/ 2147483647 h 668"/>
                <a:gd name="T6" fmla="*/ 2147483647 w 459"/>
                <a:gd name="T7" fmla="*/ 2147483647 h 668"/>
                <a:gd name="T8" fmla="*/ 0 w 459"/>
                <a:gd name="T9" fmla="*/ 2147483647 h 668"/>
                <a:gd name="T10" fmla="*/ 0 w 459"/>
                <a:gd name="T11" fmla="*/ 2147483647 h 668"/>
                <a:gd name="T12" fmla="*/ 2147483647 w 459"/>
                <a:gd name="T13" fmla="*/ 0 h 668"/>
                <a:gd name="T14" fmla="*/ 2147483647 w 459"/>
                <a:gd name="T15" fmla="*/ 0 h 668"/>
                <a:gd name="T16" fmla="*/ 2147483647 w 459"/>
                <a:gd name="T17" fmla="*/ 2147483647 h 668"/>
                <a:gd name="T18" fmla="*/ 2147483647 w 459"/>
                <a:gd name="T19" fmla="*/ 2147483647 h 6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9" h="668">
                  <a:moveTo>
                    <a:pt x="458" y="563"/>
                  </a:moveTo>
                  <a:lnTo>
                    <a:pt x="458" y="563"/>
                  </a:lnTo>
                  <a:cubicBezTo>
                    <a:pt x="458" y="615"/>
                    <a:pt x="417" y="667"/>
                    <a:pt x="354" y="667"/>
                  </a:cubicBezTo>
                  <a:cubicBezTo>
                    <a:pt x="104" y="667"/>
                    <a:pt x="104" y="667"/>
                    <a:pt x="104" y="667"/>
                  </a:cubicBezTo>
                  <a:cubicBezTo>
                    <a:pt x="42" y="667"/>
                    <a:pt x="0" y="615"/>
                    <a:pt x="0" y="563"/>
                  </a:cubicBezTo>
                  <a:cubicBezTo>
                    <a:pt x="0" y="105"/>
                    <a:pt x="0" y="105"/>
                    <a:pt x="0" y="105"/>
                  </a:cubicBezTo>
                  <a:cubicBezTo>
                    <a:pt x="0" y="53"/>
                    <a:pt x="42" y="0"/>
                    <a:pt x="104" y="0"/>
                  </a:cubicBezTo>
                  <a:cubicBezTo>
                    <a:pt x="354" y="0"/>
                    <a:pt x="354" y="0"/>
                    <a:pt x="354" y="0"/>
                  </a:cubicBezTo>
                  <a:cubicBezTo>
                    <a:pt x="417" y="0"/>
                    <a:pt x="458" y="53"/>
                    <a:pt x="458" y="105"/>
                  </a:cubicBezTo>
                  <a:lnTo>
                    <a:pt x="458" y="56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1200" dirty="0">
                <a:solidFill>
                  <a:srgbClr val="000000"/>
                </a:solidFill>
                <a:latin typeface="Century Gothic" panose="020B0502020202020204" pitchFamily="34" charset="0"/>
              </a:endParaRPr>
            </a:p>
          </p:txBody>
        </p:sp>
        <p:sp>
          <p:nvSpPr>
            <p:cNvPr id="30" name="Freeform 47"/>
            <p:cNvSpPr>
              <a:spLocks noChangeArrowheads="1"/>
            </p:cNvSpPr>
            <p:nvPr/>
          </p:nvSpPr>
          <p:spPr bwMode="auto">
            <a:xfrm>
              <a:off x="5203825" y="1751013"/>
              <a:ext cx="165100" cy="461962"/>
            </a:xfrm>
            <a:custGeom>
              <a:avLst/>
              <a:gdLst>
                <a:gd name="T0" fmla="*/ 2147483647 w 460"/>
                <a:gd name="T1" fmla="*/ 2147483647 h 1282"/>
                <a:gd name="T2" fmla="*/ 2147483647 w 460"/>
                <a:gd name="T3" fmla="*/ 2147483647 h 1282"/>
                <a:gd name="T4" fmla="*/ 2147483647 w 460"/>
                <a:gd name="T5" fmla="*/ 2147483647 h 1282"/>
                <a:gd name="T6" fmla="*/ 2147483647 w 460"/>
                <a:gd name="T7" fmla="*/ 2147483647 h 1282"/>
                <a:gd name="T8" fmla="*/ 0 w 460"/>
                <a:gd name="T9" fmla="*/ 2147483647 h 1282"/>
                <a:gd name="T10" fmla="*/ 0 w 460"/>
                <a:gd name="T11" fmla="*/ 2147483647 h 1282"/>
                <a:gd name="T12" fmla="*/ 2147483647 w 460"/>
                <a:gd name="T13" fmla="*/ 0 h 1282"/>
                <a:gd name="T14" fmla="*/ 2147483647 w 460"/>
                <a:gd name="T15" fmla="*/ 0 h 1282"/>
                <a:gd name="T16" fmla="*/ 2147483647 w 460"/>
                <a:gd name="T17" fmla="*/ 2147483647 h 1282"/>
                <a:gd name="T18" fmla="*/ 2147483647 w 460"/>
                <a:gd name="T19" fmla="*/ 2147483647 h 1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0" h="1282">
                  <a:moveTo>
                    <a:pt x="459" y="1177"/>
                  </a:moveTo>
                  <a:lnTo>
                    <a:pt x="459" y="1177"/>
                  </a:lnTo>
                  <a:cubicBezTo>
                    <a:pt x="459" y="1229"/>
                    <a:pt x="417" y="1281"/>
                    <a:pt x="354" y="1281"/>
                  </a:cubicBezTo>
                  <a:cubicBezTo>
                    <a:pt x="104" y="1281"/>
                    <a:pt x="104" y="1281"/>
                    <a:pt x="104" y="1281"/>
                  </a:cubicBezTo>
                  <a:cubicBezTo>
                    <a:pt x="42" y="1281"/>
                    <a:pt x="0" y="1229"/>
                    <a:pt x="0" y="1177"/>
                  </a:cubicBezTo>
                  <a:cubicBezTo>
                    <a:pt x="0" y="104"/>
                    <a:pt x="0" y="104"/>
                    <a:pt x="0" y="104"/>
                  </a:cubicBezTo>
                  <a:cubicBezTo>
                    <a:pt x="0" y="42"/>
                    <a:pt x="42" y="0"/>
                    <a:pt x="104" y="0"/>
                  </a:cubicBezTo>
                  <a:cubicBezTo>
                    <a:pt x="354" y="0"/>
                    <a:pt x="354" y="0"/>
                    <a:pt x="354" y="0"/>
                  </a:cubicBezTo>
                  <a:cubicBezTo>
                    <a:pt x="417" y="0"/>
                    <a:pt x="459" y="42"/>
                    <a:pt x="459" y="104"/>
                  </a:cubicBezTo>
                  <a:lnTo>
                    <a:pt x="459" y="11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1200" dirty="0">
                <a:solidFill>
                  <a:srgbClr val="000000"/>
                </a:solidFill>
                <a:latin typeface="Century Gothic" panose="020B0502020202020204" pitchFamily="34" charset="0"/>
              </a:endParaRPr>
            </a:p>
          </p:txBody>
        </p:sp>
        <p:sp>
          <p:nvSpPr>
            <p:cNvPr id="31" name="Freeform 48"/>
            <p:cNvSpPr>
              <a:spLocks noChangeArrowheads="1"/>
            </p:cNvSpPr>
            <p:nvPr/>
          </p:nvSpPr>
          <p:spPr bwMode="auto">
            <a:xfrm>
              <a:off x="5413375" y="1458913"/>
              <a:ext cx="165100" cy="754062"/>
            </a:xfrm>
            <a:custGeom>
              <a:avLst/>
              <a:gdLst>
                <a:gd name="T0" fmla="*/ 2147483647 w 459"/>
                <a:gd name="T1" fmla="*/ 2147483647 h 2095"/>
                <a:gd name="T2" fmla="*/ 2147483647 w 459"/>
                <a:gd name="T3" fmla="*/ 2147483647 h 2095"/>
                <a:gd name="T4" fmla="*/ 2147483647 w 459"/>
                <a:gd name="T5" fmla="*/ 2147483647 h 2095"/>
                <a:gd name="T6" fmla="*/ 2147483647 w 459"/>
                <a:gd name="T7" fmla="*/ 2147483647 h 2095"/>
                <a:gd name="T8" fmla="*/ 0 w 459"/>
                <a:gd name="T9" fmla="*/ 2147483647 h 2095"/>
                <a:gd name="T10" fmla="*/ 0 w 459"/>
                <a:gd name="T11" fmla="*/ 2147483647 h 2095"/>
                <a:gd name="T12" fmla="*/ 2147483647 w 459"/>
                <a:gd name="T13" fmla="*/ 0 h 2095"/>
                <a:gd name="T14" fmla="*/ 2147483647 w 459"/>
                <a:gd name="T15" fmla="*/ 0 h 2095"/>
                <a:gd name="T16" fmla="*/ 2147483647 w 459"/>
                <a:gd name="T17" fmla="*/ 2147483647 h 2095"/>
                <a:gd name="T18" fmla="*/ 2147483647 w 459"/>
                <a:gd name="T19" fmla="*/ 2147483647 h 20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9" h="2095">
                  <a:moveTo>
                    <a:pt x="458" y="1990"/>
                  </a:moveTo>
                  <a:lnTo>
                    <a:pt x="458" y="1990"/>
                  </a:lnTo>
                  <a:cubicBezTo>
                    <a:pt x="458" y="2042"/>
                    <a:pt x="406" y="2094"/>
                    <a:pt x="354" y="2094"/>
                  </a:cubicBezTo>
                  <a:cubicBezTo>
                    <a:pt x="93" y="2094"/>
                    <a:pt x="93" y="2094"/>
                    <a:pt x="93" y="2094"/>
                  </a:cubicBezTo>
                  <a:cubicBezTo>
                    <a:pt x="41" y="2094"/>
                    <a:pt x="0" y="2042"/>
                    <a:pt x="0" y="1990"/>
                  </a:cubicBezTo>
                  <a:cubicBezTo>
                    <a:pt x="0" y="105"/>
                    <a:pt x="0" y="105"/>
                    <a:pt x="0" y="105"/>
                  </a:cubicBezTo>
                  <a:cubicBezTo>
                    <a:pt x="0" y="52"/>
                    <a:pt x="41" y="0"/>
                    <a:pt x="93" y="0"/>
                  </a:cubicBezTo>
                  <a:cubicBezTo>
                    <a:pt x="354" y="0"/>
                    <a:pt x="354" y="0"/>
                    <a:pt x="354" y="0"/>
                  </a:cubicBezTo>
                  <a:cubicBezTo>
                    <a:pt x="406" y="0"/>
                    <a:pt x="458" y="52"/>
                    <a:pt x="458" y="105"/>
                  </a:cubicBezTo>
                  <a:lnTo>
                    <a:pt x="458" y="199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1200" dirty="0">
                <a:solidFill>
                  <a:srgbClr val="000000"/>
                </a:solidFill>
                <a:latin typeface="Century Gothic" panose="020B0502020202020204" pitchFamily="34" charset="0"/>
              </a:endParaRPr>
            </a:p>
          </p:txBody>
        </p:sp>
        <p:sp>
          <p:nvSpPr>
            <p:cNvPr id="32" name="Freeform 49"/>
            <p:cNvSpPr>
              <a:spLocks noChangeArrowheads="1"/>
            </p:cNvSpPr>
            <p:nvPr/>
          </p:nvSpPr>
          <p:spPr bwMode="auto">
            <a:xfrm>
              <a:off x="5622925" y="1624013"/>
              <a:ext cx="161925" cy="588962"/>
            </a:xfrm>
            <a:custGeom>
              <a:avLst/>
              <a:gdLst>
                <a:gd name="T0" fmla="*/ 2147483647 w 449"/>
                <a:gd name="T1" fmla="*/ 2147483647 h 1636"/>
                <a:gd name="T2" fmla="*/ 2147483647 w 449"/>
                <a:gd name="T3" fmla="*/ 2147483647 h 1636"/>
                <a:gd name="T4" fmla="*/ 2147483647 w 449"/>
                <a:gd name="T5" fmla="*/ 2147483647 h 1636"/>
                <a:gd name="T6" fmla="*/ 2147483647 w 449"/>
                <a:gd name="T7" fmla="*/ 2147483647 h 1636"/>
                <a:gd name="T8" fmla="*/ 0 w 449"/>
                <a:gd name="T9" fmla="*/ 2147483647 h 1636"/>
                <a:gd name="T10" fmla="*/ 0 w 449"/>
                <a:gd name="T11" fmla="*/ 2147483647 h 1636"/>
                <a:gd name="T12" fmla="*/ 2147483647 w 449"/>
                <a:gd name="T13" fmla="*/ 0 h 1636"/>
                <a:gd name="T14" fmla="*/ 2147483647 w 449"/>
                <a:gd name="T15" fmla="*/ 0 h 1636"/>
                <a:gd name="T16" fmla="*/ 2147483647 w 449"/>
                <a:gd name="T17" fmla="*/ 2147483647 h 1636"/>
                <a:gd name="T18" fmla="*/ 2147483647 w 449"/>
                <a:gd name="T19" fmla="*/ 2147483647 h 16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1636">
                  <a:moveTo>
                    <a:pt x="448" y="1531"/>
                  </a:moveTo>
                  <a:lnTo>
                    <a:pt x="448" y="1531"/>
                  </a:lnTo>
                  <a:cubicBezTo>
                    <a:pt x="448" y="1583"/>
                    <a:pt x="406" y="1635"/>
                    <a:pt x="354" y="1635"/>
                  </a:cubicBezTo>
                  <a:cubicBezTo>
                    <a:pt x="94" y="1635"/>
                    <a:pt x="94" y="1635"/>
                    <a:pt x="94" y="1635"/>
                  </a:cubicBezTo>
                  <a:cubicBezTo>
                    <a:pt x="42" y="1635"/>
                    <a:pt x="0" y="1583"/>
                    <a:pt x="0" y="1531"/>
                  </a:cubicBezTo>
                  <a:cubicBezTo>
                    <a:pt x="0" y="93"/>
                    <a:pt x="0" y="93"/>
                    <a:pt x="0" y="93"/>
                  </a:cubicBezTo>
                  <a:cubicBezTo>
                    <a:pt x="0" y="41"/>
                    <a:pt x="42" y="0"/>
                    <a:pt x="94" y="0"/>
                  </a:cubicBezTo>
                  <a:cubicBezTo>
                    <a:pt x="354" y="0"/>
                    <a:pt x="354" y="0"/>
                    <a:pt x="354" y="0"/>
                  </a:cubicBezTo>
                  <a:cubicBezTo>
                    <a:pt x="406" y="0"/>
                    <a:pt x="448" y="41"/>
                    <a:pt x="448" y="93"/>
                  </a:cubicBezTo>
                  <a:lnTo>
                    <a:pt x="448" y="15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1200" dirty="0">
                <a:solidFill>
                  <a:srgbClr val="000000"/>
                </a:solidFill>
                <a:latin typeface="Century Gothic" panose="020B0502020202020204" pitchFamily="34" charset="0"/>
              </a:endParaRPr>
            </a:p>
          </p:txBody>
        </p:sp>
      </p:grpSp>
      <p:grpSp>
        <p:nvGrpSpPr>
          <p:cNvPr id="33" name="Gruppieren 37"/>
          <p:cNvGrpSpPr/>
          <p:nvPr/>
        </p:nvGrpSpPr>
        <p:grpSpPr>
          <a:xfrm>
            <a:off x="8474198" y="1058203"/>
            <a:ext cx="215951" cy="179959"/>
            <a:chOff x="5976938" y="3960813"/>
            <a:chExt cx="1109663" cy="660400"/>
          </a:xfrm>
          <a:solidFill>
            <a:schemeClr val="bg1"/>
          </a:solidFill>
        </p:grpSpPr>
        <p:sp>
          <p:nvSpPr>
            <p:cNvPr id="34" name="Freeform 207"/>
            <p:cNvSpPr>
              <a:spLocks/>
            </p:cNvSpPr>
            <p:nvPr/>
          </p:nvSpPr>
          <p:spPr bwMode="auto">
            <a:xfrm>
              <a:off x="6850063" y="4368800"/>
              <a:ext cx="236538" cy="252413"/>
            </a:xfrm>
            <a:custGeom>
              <a:avLst/>
              <a:gdLst>
                <a:gd name="T0" fmla="*/ 69 w 149"/>
                <a:gd name="T1" fmla="*/ 0 h 159"/>
                <a:gd name="T2" fmla="*/ 95 w 149"/>
                <a:gd name="T3" fmla="*/ 4 h 159"/>
                <a:gd name="T4" fmla="*/ 117 w 149"/>
                <a:gd name="T5" fmla="*/ 16 h 159"/>
                <a:gd name="T6" fmla="*/ 134 w 149"/>
                <a:gd name="T7" fmla="*/ 33 h 159"/>
                <a:gd name="T8" fmla="*/ 144 w 149"/>
                <a:gd name="T9" fmla="*/ 55 h 159"/>
                <a:gd name="T10" fmla="*/ 149 w 149"/>
                <a:gd name="T11" fmla="*/ 79 h 159"/>
                <a:gd name="T12" fmla="*/ 144 w 149"/>
                <a:gd name="T13" fmla="*/ 104 h 159"/>
                <a:gd name="T14" fmla="*/ 134 w 149"/>
                <a:gd name="T15" fmla="*/ 125 h 159"/>
                <a:gd name="T16" fmla="*/ 117 w 149"/>
                <a:gd name="T17" fmla="*/ 143 h 159"/>
                <a:gd name="T18" fmla="*/ 95 w 149"/>
                <a:gd name="T19" fmla="*/ 154 h 159"/>
                <a:gd name="T20" fmla="*/ 69 w 149"/>
                <a:gd name="T21" fmla="*/ 159 h 159"/>
                <a:gd name="T22" fmla="*/ 48 w 149"/>
                <a:gd name="T23" fmla="*/ 156 h 159"/>
                <a:gd name="T24" fmla="*/ 27 w 149"/>
                <a:gd name="T25" fmla="*/ 146 h 159"/>
                <a:gd name="T26" fmla="*/ 12 w 149"/>
                <a:gd name="T27" fmla="*/ 133 h 159"/>
                <a:gd name="T28" fmla="*/ 0 w 149"/>
                <a:gd name="T29" fmla="*/ 115 h 159"/>
                <a:gd name="T30" fmla="*/ 20 w 149"/>
                <a:gd name="T31" fmla="*/ 115 h 159"/>
                <a:gd name="T32" fmla="*/ 35 w 149"/>
                <a:gd name="T33" fmla="*/ 128 h 159"/>
                <a:gd name="T34" fmla="*/ 51 w 149"/>
                <a:gd name="T35" fmla="*/ 137 h 159"/>
                <a:gd name="T36" fmla="*/ 69 w 149"/>
                <a:gd name="T37" fmla="*/ 140 h 159"/>
                <a:gd name="T38" fmla="*/ 89 w 149"/>
                <a:gd name="T39" fmla="*/ 137 h 159"/>
                <a:gd name="T40" fmla="*/ 105 w 149"/>
                <a:gd name="T41" fmla="*/ 128 h 159"/>
                <a:gd name="T42" fmla="*/ 118 w 149"/>
                <a:gd name="T43" fmla="*/ 115 h 159"/>
                <a:gd name="T44" fmla="*/ 127 w 149"/>
                <a:gd name="T45" fmla="*/ 98 h 159"/>
                <a:gd name="T46" fmla="*/ 131 w 149"/>
                <a:gd name="T47" fmla="*/ 79 h 159"/>
                <a:gd name="T48" fmla="*/ 127 w 149"/>
                <a:gd name="T49" fmla="*/ 60 h 159"/>
                <a:gd name="T50" fmla="*/ 118 w 149"/>
                <a:gd name="T51" fmla="*/ 43 h 159"/>
                <a:gd name="T52" fmla="*/ 105 w 149"/>
                <a:gd name="T53" fmla="*/ 30 h 159"/>
                <a:gd name="T54" fmla="*/ 89 w 149"/>
                <a:gd name="T55" fmla="*/ 22 h 159"/>
                <a:gd name="T56" fmla="*/ 69 w 149"/>
                <a:gd name="T57" fmla="*/ 19 h 159"/>
                <a:gd name="T58" fmla="*/ 51 w 149"/>
                <a:gd name="T59" fmla="*/ 22 h 159"/>
                <a:gd name="T60" fmla="*/ 35 w 149"/>
                <a:gd name="T61" fmla="*/ 30 h 159"/>
                <a:gd name="T62" fmla="*/ 20 w 149"/>
                <a:gd name="T63" fmla="*/ 43 h 159"/>
                <a:gd name="T64" fmla="*/ 0 w 149"/>
                <a:gd name="T65" fmla="*/ 43 h 159"/>
                <a:gd name="T66" fmla="*/ 12 w 149"/>
                <a:gd name="T67" fmla="*/ 26 h 159"/>
                <a:gd name="T68" fmla="*/ 27 w 149"/>
                <a:gd name="T69" fmla="*/ 13 h 159"/>
                <a:gd name="T70" fmla="*/ 48 w 149"/>
                <a:gd name="T71" fmla="*/ 3 h 159"/>
                <a:gd name="T72" fmla="*/ 69 w 149"/>
                <a:gd name="T7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59">
                  <a:moveTo>
                    <a:pt x="69" y="0"/>
                  </a:moveTo>
                  <a:lnTo>
                    <a:pt x="95" y="4"/>
                  </a:lnTo>
                  <a:lnTo>
                    <a:pt x="117" y="16"/>
                  </a:lnTo>
                  <a:lnTo>
                    <a:pt x="134" y="33"/>
                  </a:lnTo>
                  <a:lnTo>
                    <a:pt x="144" y="55"/>
                  </a:lnTo>
                  <a:lnTo>
                    <a:pt x="149" y="79"/>
                  </a:lnTo>
                  <a:lnTo>
                    <a:pt x="144" y="104"/>
                  </a:lnTo>
                  <a:lnTo>
                    <a:pt x="134" y="125"/>
                  </a:lnTo>
                  <a:lnTo>
                    <a:pt x="117" y="143"/>
                  </a:lnTo>
                  <a:lnTo>
                    <a:pt x="95" y="154"/>
                  </a:lnTo>
                  <a:lnTo>
                    <a:pt x="69" y="159"/>
                  </a:lnTo>
                  <a:lnTo>
                    <a:pt x="48" y="156"/>
                  </a:lnTo>
                  <a:lnTo>
                    <a:pt x="27" y="146"/>
                  </a:lnTo>
                  <a:lnTo>
                    <a:pt x="12" y="133"/>
                  </a:lnTo>
                  <a:lnTo>
                    <a:pt x="0" y="115"/>
                  </a:lnTo>
                  <a:lnTo>
                    <a:pt x="20" y="115"/>
                  </a:lnTo>
                  <a:lnTo>
                    <a:pt x="35" y="128"/>
                  </a:lnTo>
                  <a:lnTo>
                    <a:pt x="51" y="137"/>
                  </a:lnTo>
                  <a:lnTo>
                    <a:pt x="69" y="140"/>
                  </a:lnTo>
                  <a:lnTo>
                    <a:pt x="89" y="137"/>
                  </a:lnTo>
                  <a:lnTo>
                    <a:pt x="105" y="128"/>
                  </a:lnTo>
                  <a:lnTo>
                    <a:pt x="118" y="115"/>
                  </a:lnTo>
                  <a:lnTo>
                    <a:pt x="127" y="98"/>
                  </a:lnTo>
                  <a:lnTo>
                    <a:pt x="131" y="79"/>
                  </a:lnTo>
                  <a:lnTo>
                    <a:pt x="127" y="60"/>
                  </a:lnTo>
                  <a:lnTo>
                    <a:pt x="118" y="43"/>
                  </a:lnTo>
                  <a:lnTo>
                    <a:pt x="105" y="30"/>
                  </a:lnTo>
                  <a:lnTo>
                    <a:pt x="89" y="22"/>
                  </a:lnTo>
                  <a:lnTo>
                    <a:pt x="69" y="19"/>
                  </a:lnTo>
                  <a:lnTo>
                    <a:pt x="51" y="22"/>
                  </a:lnTo>
                  <a:lnTo>
                    <a:pt x="35" y="30"/>
                  </a:lnTo>
                  <a:lnTo>
                    <a:pt x="20" y="43"/>
                  </a:lnTo>
                  <a:lnTo>
                    <a:pt x="0" y="43"/>
                  </a:lnTo>
                  <a:lnTo>
                    <a:pt x="12" y="26"/>
                  </a:lnTo>
                  <a:lnTo>
                    <a:pt x="27" y="13"/>
                  </a:lnTo>
                  <a:lnTo>
                    <a:pt x="48" y="3"/>
                  </a:lnTo>
                  <a:lnTo>
                    <a:pt x="69"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sp>
          <p:nvSpPr>
            <p:cNvPr id="35" name="Freeform 208"/>
            <p:cNvSpPr>
              <a:spLocks/>
            </p:cNvSpPr>
            <p:nvPr/>
          </p:nvSpPr>
          <p:spPr bwMode="auto">
            <a:xfrm>
              <a:off x="6043613" y="4024313"/>
              <a:ext cx="977900" cy="552450"/>
            </a:xfrm>
            <a:custGeom>
              <a:avLst/>
              <a:gdLst>
                <a:gd name="T0" fmla="*/ 319 w 616"/>
                <a:gd name="T1" fmla="*/ 3 h 348"/>
                <a:gd name="T2" fmla="*/ 336 w 616"/>
                <a:gd name="T3" fmla="*/ 21 h 348"/>
                <a:gd name="T4" fmla="*/ 338 w 616"/>
                <a:gd name="T5" fmla="*/ 45 h 348"/>
                <a:gd name="T6" fmla="*/ 323 w 616"/>
                <a:gd name="T7" fmla="*/ 62 h 348"/>
                <a:gd name="T8" fmla="*/ 482 w 616"/>
                <a:gd name="T9" fmla="*/ 113 h 348"/>
                <a:gd name="T10" fmla="*/ 483 w 616"/>
                <a:gd name="T11" fmla="*/ 90 h 348"/>
                <a:gd name="T12" fmla="*/ 501 w 616"/>
                <a:gd name="T13" fmla="*/ 73 h 348"/>
                <a:gd name="T14" fmla="*/ 527 w 616"/>
                <a:gd name="T15" fmla="*/ 73 h 348"/>
                <a:gd name="T16" fmla="*/ 544 w 616"/>
                <a:gd name="T17" fmla="*/ 90 h 348"/>
                <a:gd name="T18" fmla="*/ 544 w 616"/>
                <a:gd name="T19" fmla="*/ 116 h 348"/>
                <a:gd name="T20" fmla="*/ 524 w 616"/>
                <a:gd name="T21" fmla="*/ 135 h 348"/>
                <a:gd name="T22" fmla="*/ 367 w 616"/>
                <a:gd name="T23" fmla="*/ 279 h 348"/>
                <a:gd name="T24" fmla="*/ 561 w 616"/>
                <a:gd name="T25" fmla="*/ 270 h 348"/>
                <a:gd name="T26" fmla="*/ 582 w 616"/>
                <a:gd name="T27" fmla="*/ 263 h 348"/>
                <a:gd name="T28" fmla="*/ 606 w 616"/>
                <a:gd name="T29" fmla="*/ 273 h 348"/>
                <a:gd name="T30" fmla="*/ 616 w 616"/>
                <a:gd name="T31" fmla="*/ 296 h 348"/>
                <a:gd name="T32" fmla="*/ 606 w 616"/>
                <a:gd name="T33" fmla="*/ 319 h 348"/>
                <a:gd name="T34" fmla="*/ 582 w 616"/>
                <a:gd name="T35" fmla="*/ 329 h 348"/>
                <a:gd name="T36" fmla="*/ 561 w 616"/>
                <a:gd name="T37" fmla="*/ 322 h 348"/>
                <a:gd name="T38" fmla="*/ 332 w 616"/>
                <a:gd name="T39" fmla="*/ 314 h 348"/>
                <a:gd name="T40" fmla="*/ 326 w 616"/>
                <a:gd name="T41" fmla="*/ 319 h 348"/>
                <a:gd name="T42" fmla="*/ 323 w 616"/>
                <a:gd name="T43" fmla="*/ 331 h 348"/>
                <a:gd name="T44" fmla="*/ 320 w 616"/>
                <a:gd name="T45" fmla="*/ 341 h 348"/>
                <a:gd name="T46" fmla="*/ 312 w 616"/>
                <a:gd name="T47" fmla="*/ 348 h 348"/>
                <a:gd name="T48" fmla="*/ 300 w 616"/>
                <a:gd name="T49" fmla="*/ 348 h 348"/>
                <a:gd name="T50" fmla="*/ 292 w 616"/>
                <a:gd name="T51" fmla="*/ 341 h 348"/>
                <a:gd name="T52" fmla="*/ 289 w 616"/>
                <a:gd name="T53" fmla="*/ 331 h 348"/>
                <a:gd name="T54" fmla="*/ 284 w 616"/>
                <a:gd name="T55" fmla="*/ 319 h 348"/>
                <a:gd name="T56" fmla="*/ 279 w 616"/>
                <a:gd name="T57" fmla="*/ 314 h 348"/>
                <a:gd name="T58" fmla="*/ 53 w 616"/>
                <a:gd name="T59" fmla="*/ 322 h 348"/>
                <a:gd name="T60" fmla="*/ 33 w 616"/>
                <a:gd name="T61" fmla="*/ 329 h 348"/>
                <a:gd name="T62" fmla="*/ 9 w 616"/>
                <a:gd name="T63" fmla="*/ 319 h 348"/>
                <a:gd name="T64" fmla="*/ 0 w 616"/>
                <a:gd name="T65" fmla="*/ 296 h 348"/>
                <a:gd name="T66" fmla="*/ 9 w 616"/>
                <a:gd name="T67" fmla="*/ 273 h 348"/>
                <a:gd name="T68" fmla="*/ 33 w 616"/>
                <a:gd name="T69" fmla="*/ 263 h 348"/>
                <a:gd name="T70" fmla="*/ 53 w 616"/>
                <a:gd name="T71" fmla="*/ 270 h 348"/>
                <a:gd name="T72" fmla="*/ 244 w 616"/>
                <a:gd name="T73" fmla="*/ 279 h 348"/>
                <a:gd name="T74" fmla="*/ 92 w 616"/>
                <a:gd name="T75" fmla="*/ 139 h 348"/>
                <a:gd name="T76" fmla="*/ 72 w 616"/>
                <a:gd name="T77" fmla="*/ 129 h 348"/>
                <a:gd name="T78" fmla="*/ 62 w 616"/>
                <a:gd name="T79" fmla="*/ 106 h 348"/>
                <a:gd name="T80" fmla="*/ 72 w 616"/>
                <a:gd name="T81" fmla="*/ 83 h 348"/>
                <a:gd name="T82" fmla="*/ 97 w 616"/>
                <a:gd name="T83" fmla="*/ 73 h 348"/>
                <a:gd name="T84" fmla="*/ 120 w 616"/>
                <a:gd name="T85" fmla="*/ 83 h 348"/>
                <a:gd name="T86" fmla="*/ 130 w 616"/>
                <a:gd name="T87" fmla="*/ 103 h 348"/>
                <a:gd name="T88" fmla="*/ 289 w 616"/>
                <a:gd name="T89" fmla="*/ 273 h 348"/>
                <a:gd name="T90" fmla="*/ 280 w 616"/>
                <a:gd name="T91" fmla="*/ 55 h 348"/>
                <a:gd name="T92" fmla="*/ 273 w 616"/>
                <a:gd name="T93" fmla="*/ 34 h 348"/>
                <a:gd name="T94" fmla="*/ 281 w 616"/>
                <a:gd name="T95" fmla="*/ 11 h 348"/>
                <a:gd name="T96" fmla="*/ 306 w 616"/>
                <a:gd name="T9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6" h="348">
                  <a:moveTo>
                    <a:pt x="306" y="0"/>
                  </a:moveTo>
                  <a:lnTo>
                    <a:pt x="319" y="3"/>
                  </a:lnTo>
                  <a:lnTo>
                    <a:pt x="329" y="11"/>
                  </a:lnTo>
                  <a:lnTo>
                    <a:pt x="336" y="21"/>
                  </a:lnTo>
                  <a:lnTo>
                    <a:pt x="339" y="34"/>
                  </a:lnTo>
                  <a:lnTo>
                    <a:pt x="338" y="45"/>
                  </a:lnTo>
                  <a:lnTo>
                    <a:pt x="332" y="55"/>
                  </a:lnTo>
                  <a:lnTo>
                    <a:pt x="323" y="62"/>
                  </a:lnTo>
                  <a:lnTo>
                    <a:pt x="323" y="272"/>
                  </a:lnTo>
                  <a:lnTo>
                    <a:pt x="482" y="113"/>
                  </a:lnTo>
                  <a:lnTo>
                    <a:pt x="481" y="101"/>
                  </a:lnTo>
                  <a:lnTo>
                    <a:pt x="483" y="90"/>
                  </a:lnTo>
                  <a:lnTo>
                    <a:pt x="491" y="80"/>
                  </a:lnTo>
                  <a:lnTo>
                    <a:pt x="501" y="73"/>
                  </a:lnTo>
                  <a:lnTo>
                    <a:pt x="514" y="70"/>
                  </a:lnTo>
                  <a:lnTo>
                    <a:pt x="527" y="73"/>
                  </a:lnTo>
                  <a:lnTo>
                    <a:pt x="537" y="80"/>
                  </a:lnTo>
                  <a:lnTo>
                    <a:pt x="544" y="90"/>
                  </a:lnTo>
                  <a:lnTo>
                    <a:pt x="547" y="103"/>
                  </a:lnTo>
                  <a:lnTo>
                    <a:pt x="544" y="116"/>
                  </a:lnTo>
                  <a:lnTo>
                    <a:pt x="537" y="126"/>
                  </a:lnTo>
                  <a:lnTo>
                    <a:pt x="524" y="135"/>
                  </a:lnTo>
                  <a:lnTo>
                    <a:pt x="509" y="136"/>
                  </a:lnTo>
                  <a:lnTo>
                    <a:pt x="367" y="279"/>
                  </a:lnTo>
                  <a:lnTo>
                    <a:pt x="554" y="279"/>
                  </a:lnTo>
                  <a:lnTo>
                    <a:pt x="561" y="270"/>
                  </a:lnTo>
                  <a:lnTo>
                    <a:pt x="570" y="264"/>
                  </a:lnTo>
                  <a:lnTo>
                    <a:pt x="582" y="263"/>
                  </a:lnTo>
                  <a:lnTo>
                    <a:pt x="595" y="266"/>
                  </a:lnTo>
                  <a:lnTo>
                    <a:pt x="606" y="273"/>
                  </a:lnTo>
                  <a:lnTo>
                    <a:pt x="613" y="283"/>
                  </a:lnTo>
                  <a:lnTo>
                    <a:pt x="616" y="296"/>
                  </a:lnTo>
                  <a:lnTo>
                    <a:pt x="613" y="309"/>
                  </a:lnTo>
                  <a:lnTo>
                    <a:pt x="606" y="319"/>
                  </a:lnTo>
                  <a:lnTo>
                    <a:pt x="595" y="327"/>
                  </a:lnTo>
                  <a:lnTo>
                    <a:pt x="582" y="329"/>
                  </a:lnTo>
                  <a:lnTo>
                    <a:pt x="570" y="328"/>
                  </a:lnTo>
                  <a:lnTo>
                    <a:pt x="561" y="322"/>
                  </a:lnTo>
                  <a:lnTo>
                    <a:pt x="554" y="314"/>
                  </a:lnTo>
                  <a:lnTo>
                    <a:pt x="332" y="314"/>
                  </a:lnTo>
                  <a:lnTo>
                    <a:pt x="329" y="316"/>
                  </a:lnTo>
                  <a:lnTo>
                    <a:pt x="326" y="319"/>
                  </a:lnTo>
                  <a:lnTo>
                    <a:pt x="323" y="321"/>
                  </a:lnTo>
                  <a:lnTo>
                    <a:pt x="323" y="331"/>
                  </a:lnTo>
                  <a:lnTo>
                    <a:pt x="322" y="337"/>
                  </a:lnTo>
                  <a:lnTo>
                    <a:pt x="320" y="341"/>
                  </a:lnTo>
                  <a:lnTo>
                    <a:pt x="316" y="345"/>
                  </a:lnTo>
                  <a:lnTo>
                    <a:pt x="312" y="348"/>
                  </a:lnTo>
                  <a:lnTo>
                    <a:pt x="306" y="348"/>
                  </a:lnTo>
                  <a:lnTo>
                    <a:pt x="300" y="348"/>
                  </a:lnTo>
                  <a:lnTo>
                    <a:pt x="296" y="345"/>
                  </a:lnTo>
                  <a:lnTo>
                    <a:pt x="292" y="341"/>
                  </a:lnTo>
                  <a:lnTo>
                    <a:pt x="289" y="337"/>
                  </a:lnTo>
                  <a:lnTo>
                    <a:pt x="289" y="331"/>
                  </a:lnTo>
                  <a:lnTo>
                    <a:pt x="289" y="321"/>
                  </a:lnTo>
                  <a:lnTo>
                    <a:pt x="284" y="319"/>
                  </a:lnTo>
                  <a:lnTo>
                    <a:pt x="281" y="316"/>
                  </a:lnTo>
                  <a:lnTo>
                    <a:pt x="279" y="314"/>
                  </a:lnTo>
                  <a:lnTo>
                    <a:pt x="62" y="314"/>
                  </a:lnTo>
                  <a:lnTo>
                    <a:pt x="53" y="322"/>
                  </a:lnTo>
                  <a:lnTo>
                    <a:pt x="45" y="328"/>
                  </a:lnTo>
                  <a:lnTo>
                    <a:pt x="33" y="329"/>
                  </a:lnTo>
                  <a:lnTo>
                    <a:pt x="20" y="327"/>
                  </a:lnTo>
                  <a:lnTo>
                    <a:pt x="9" y="319"/>
                  </a:lnTo>
                  <a:lnTo>
                    <a:pt x="1" y="309"/>
                  </a:lnTo>
                  <a:lnTo>
                    <a:pt x="0" y="296"/>
                  </a:lnTo>
                  <a:lnTo>
                    <a:pt x="1" y="283"/>
                  </a:lnTo>
                  <a:lnTo>
                    <a:pt x="9" y="273"/>
                  </a:lnTo>
                  <a:lnTo>
                    <a:pt x="20" y="266"/>
                  </a:lnTo>
                  <a:lnTo>
                    <a:pt x="33" y="263"/>
                  </a:lnTo>
                  <a:lnTo>
                    <a:pt x="45" y="264"/>
                  </a:lnTo>
                  <a:lnTo>
                    <a:pt x="53" y="270"/>
                  </a:lnTo>
                  <a:lnTo>
                    <a:pt x="62" y="279"/>
                  </a:lnTo>
                  <a:lnTo>
                    <a:pt x="244" y="279"/>
                  </a:lnTo>
                  <a:lnTo>
                    <a:pt x="104" y="139"/>
                  </a:lnTo>
                  <a:lnTo>
                    <a:pt x="92" y="139"/>
                  </a:lnTo>
                  <a:lnTo>
                    <a:pt x="82" y="136"/>
                  </a:lnTo>
                  <a:lnTo>
                    <a:pt x="72" y="129"/>
                  </a:lnTo>
                  <a:lnTo>
                    <a:pt x="65" y="119"/>
                  </a:lnTo>
                  <a:lnTo>
                    <a:pt x="62" y="106"/>
                  </a:lnTo>
                  <a:lnTo>
                    <a:pt x="65" y="93"/>
                  </a:lnTo>
                  <a:lnTo>
                    <a:pt x="72" y="83"/>
                  </a:lnTo>
                  <a:lnTo>
                    <a:pt x="84" y="75"/>
                  </a:lnTo>
                  <a:lnTo>
                    <a:pt x="97" y="73"/>
                  </a:lnTo>
                  <a:lnTo>
                    <a:pt x="108" y="75"/>
                  </a:lnTo>
                  <a:lnTo>
                    <a:pt x="120" y="83"/>
                  </a:lnTo>
                  <a:lnTo>
                    <a:pt x="127" y="91"/>
                  </a:lnTo>
                  <a:lnTo>
                    <a:pt x="130" y="103"/>
                  </a:lnTo>
                  <a:lnTo>
                    <a:pt x="128" y="114"/>
                  </a:lnTo>
                  <a:lnTo>
                    <a:pt x="289" y="273"/>
                  </a:lnTo>
                  <a:lnTo>
                    <a:pt x="289" y="62"/>
                  </a:lnTo>
                  <a:lnTo>
                    <a:pt x="280" y="55"/>
                  </a:lnTo>
                  <a:lnTo>
                    <a:pt x="274" y="45"/>
                  </a:lnTo>
                  <a:lnTo>
                    <a:pt x="273" y="34"/>
                  </a:lnTo>
                  <a:lnTo>
                    <a:pt x="274" y="21"/>
                  </a:lnTo>
                  <a:lnTo>
                    <a:pt x="281" y="11"/>
                  </a:lnTo>
                  <a:lnTo>
                    <a:pt x="293" y="3"/>
                  </a:lnTo>
                  <a:lnTo>
                    <a:pt x="306"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sp>
          <p:nvSpPr>
            <p:cNvPr id="36" name="Freeform 209"/>
            <p:cNvSpPr>
              <a:spLocks/>
            </p:cNvSpPr>
            <p:nvPr/>
          </p:nvSpPr>
          <p:spPr bwMode="auto">
            <a:xfrm>
              <a:off x="6729413" y="4065588"/>
              <a:ext cx="250825" cy="252413"/>
            </a:xfrm>
            <a:custGeom>
              <a:avLst/>
              <a:gdLst>
                <a:gd name="T0" fmla="*/ 79 w 158"/>
                <a:gd name="T1" fmla="*/ 0 h 159"/>
                <a:gd name="T2" fmla="*/ 99 w 158"/>
                <a:gd name="T3" fmla="*/ 3 h 159"/>
                <a:gd name="T4" fmla="*/ 118 w 158"/>
                <a:gd name="T5" fmla="*/ 10 h 159"/>
                <a:gd name="T6" fmla="*/ 135 w 158"/>
                <a:gd name="T7" fmla="*/ 23 h 159"/>
                <a:gd name="T8" fmla="*/ 147 w 158"/>
                <a:gd name="T9" fmla="*/ 41 h 159"/>
                <a:gd name="T10" fmla="*/ 155 w 158"/>
                <a:gd name="T11" fmla="*/ 60 h 159"/>
                <a:gd name="T12" fmla="*/ 158 w 158"/>
                <a:gd name="T13" fmla="*/ 80 h 159"/>
                <a:gd name="T14" fmla="*/ 155 w 158"/>
                <a:gd name="T15" fmla="*/ 100 h 159"/>
                <a:gd name="T16" fmla="*/ 147 w 158"/>
                <a:gd name="T17" fmla="*/ 119 h 159"/>
                <a:gd name="T18" fmla="*/ 135 w 158"/>
                <a:gd name="T19" fmla="*/ 136 h 159"/>
                <a:gd name="T20" fmla="*/ 116 w 158"/>
                <a:gd name="T21" fmla="*/ 149 h 159"/>
                <a:gd name="T22" fmla="*/ 96 w 158"/>
                <a:gd name="T23" fmla="*/ 156 h 159"/>
                <a:gd name="T24" fmla="*/ 75 w 158"/>
                <a:gd name="T25" fmla="*/ 159 h 159"/>
                <a:gd name="T26" fmla="*/ 54 w 158"/>
                <a:gd name="T27" fmla="*/ 155 h 159"/>
                <a:gd name="T28" fmla="*/ 69 w 158"/>
                <a:gd name="T29" fmla="*/ 140 h 159"/>
                <a:gd name="T30" fmla="*/ 88 w 158"/>
                <a:gd name="T31" fmla="*/ 140 h 159"/>
                <a:gd name="T32" fmla="*/ 106 w 158"/>
                <a:gd name="T33" fmla="*/ 135 h 159"/>
                <a:gd name="T34" fmla="*/ 122 w 158"/>
                <a:gd name="T35" fmla="*/ 123 h 159"/>
                <a:gd name="T36" fmla="*/ 132 w 158"/>
                <a:gd name="T37" fmla="*/ 107 h 159"/>
                <a:gd name="T38" fmla="*/ 138 w 158"/>
                <a:gd name="T39" fmla="*/ 90 h 159"/>
                <a:gd name="T40" fmla="*/ 138 w 158"/>
                <a:gd name="T41" fmla="*/ 71 h 159"/>
                <a:gd name="T42" fmla="*/ 132 w 158"/>
                <a:gd name="T43" fmla="*/ 52 h 159"/>
                <a:gd name="T44" fmla="*/ 122 w 158"/>
                <a:gd name="T45" fmla="*/ 36 h 159"/>
                <a:gd name="T46" fmla="*/ 106 w 158"/>
                <a:gd name="T47" fmla="*/ 25 h 159"/>
                <a:gd name="T48" fmla="*/ 88 w 158"/>
                <a:gd name="T49" fmla="*/ 21 h 159"/>
                <a:gd name="T50" fmla="*/ 69 w 158"/>
                <a:gd name="T51" fmla="*/ 21 h 159"/>
                <a:gd name="T52" fmla="*/ 51 w 158"/>
                <a:gd name="T53" fmla="*/ 25 h 159"/>
                <a:gd name="T54" fmla="*/ 36 w 158"/>
                <a:gd name="T55" fmla="*/ 36 h 159"/>
                <a:gd name="T56" fmla="*/ 24 w 158"/>
                <a:gd name="T57" fmla="*/ 52 h 159"/>
                <a:gd name="T58" fmla="*/ 18 w 158"/>
                <a:gd name="T59" fmla="*/ 71 h 159"/>
                <a:gd name="T60" fmla="*/ 18 w 158"/>
                <a:gd name="T61" fmla="*/ 90 h 159"/>
                <a:gd name="T62" fmla="*/ 4 w 158"/>
                <a:gd name="T63" fmla="*/ 104 h 159"/>
                <a:gd name="T64" fmla="*/ 0 w 158"/>
                <a:gd name="T65" fmla="*/ 84 h 159"/>
                <a:gd name="T66" fmla="*/ 1 w 158"/>
                <a:gd name="T67" fmla="*/ 62 h 159"/>
                <a:gd name="T68" fmla="*/ 10 w 158"/>
                <a:gd name="T69" fmla="*/ 42 h 159"/>
                <a:gd name="T70" fmla="*/ 23 w 158"/>
                <a:gd name="T71" fmla="*/ 23 h 159"/>
                <a:gd name="T72" fmla="*/ 40 w 158"/>
                <a:gd name="T73" fmla="*/ 10 h 159"/>
                <a:gd name="T74" fmla="*/ 59 w 158"/>
                <a:gd name="T75" fmla="*/ 3 h 159"/>
                <a:gd name="T76" fmla="*/ 79 w 158"/>
                <a:gd name="T7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159">
                  <a:moveTo>
                    <a:pt x="79" y="0"/>
                  </a:moveTo>
                  <a:lnTo>
                    <a:pt x="99" y="3"/>
                  </a:lnTo>
                  <a:lnTo>
                    <a:pt x="118" y="10"/>
                  </a:lnTo>
                  <a:lnTo>
                    <a:pt x="135" y="23"/>
                  </a:lnTo>
                  <a:lnTo>
                    <a:pt x="147" y="41"/>
                  </a:lnTo>
                  <a:lnTo>
                    <a:pt x="155" y="60"/>
                  </a:lnTo>
                  <a:lnTo>
                    <a:pt x="158" y="80"/>
                  </a:lnTo>
                  <a:lnTo>
                    <a:pt x="155" y="100"/>
                  </a:lnTo>
                  <a:lnTo>
                    <a:pt x="147" y="119"/>
                  </a:lnTo>
                  <a:lnTo>
                    <a:pt x="135" y="136"/>
                  </a:lnTo>
                  <a:lnTo>
                    <a:pt x="116" y="149"/>
                  </a:lnTo>
                  <a:lnTo>
                    <a:pt x="96" y="156"/>
                  </a:lnTo>
                  <a:lnTo>
                    <a:pt x="75" y="159"/>
                  </a:lnTo>
                  <a:lnTo>
                    <a:pt x="54" y="155"/>
                  </a:lnTo>
                  <a:lnTo>
                    <a:pt x="69" y="140"/>
                  </a:lnTo>
                  <a:lnTo>
                    <a:pt x="88" y="140"/>
                  </a:lnTo>
                  <a:lnTo>
                    <a:pt x="106" y="135"/>
                  </a:lnTo>
                  <a:lnTo>
                    <a:pt x="122" y="123"/>
                  </a:lnTo>
                  <a:lnTo>
                    <a:pt x="132" y="107"/>
                  </a:lnTo>
                  <a:lnTo>
                    <a:pt x="138" y="90"/>
                  </a:lnTo>
                  <a:lnTo>
                    <a:pt x="138" y="71"/>
                  </a:lnTo>
                  <a:lnTo>
                    <a:pt x="132" y="52"/>
                  </a:lnTo>
                  <a:lnTo>
                    <a:pt x="122" y="36"/>
                  </a:lnTo>
                  <a:lnTo>
                    <a:pt x="106" y="25"/>
                  </a:lnTo>
                  <a:lnTo>
                    <a:pt x="88" y="21"/>
                  </a:lnTo>
                  <a:lnTo>
                    <a:pt x="69" y="21"/>
                  </a:lnTo>
                  <a:lnTo>
                    <a:pt x="51" y="25"/>
                  </a:lnTo>
                  <a:lnTo>
                    <a:pt x="36" y="36"/>
                  </a:lnTo>
                  <a:lnTo>
                    <a:pt x="24" y="52"/>
                  </a:lnTo>
                  <a:lnTo>
                    <a:pt x="18" y="71"/>
                  </a:lnTo>
                  <a:lnTo>
                    <a:pt x="18" y="90"/>
                  </a:lnTo>
                  <a:lnTo>
                    <a:pt x="4" y="104"/>
                  </a:lnTo>
                  <a:lnTo>
                    <a:pt x="0" y="84"/>
                  </a:lnTo>
                  <a:lnTo>
                    <a:pt x="1" y="62"/>
                  </a:lnTo>
                  <a:lnTo>
                    <a:pt x="10" y="42"/>
                  </a:lnTo>
                  <a:lnTo>
                    <a:pt x="23" y="23"/>
                  </a:lnTo>
                  <a:lnTo>
                    <a:pt x="40" y="10"/>
                  </a:lnTo>
                  <a:lnTo>
                    <a:pt x="59" y="3"/>
                  </a:lnTo>
                  <a:lnTo>
                    <a:pt x="79"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sp>
          <p:nvSpPr>
            <p:cNvPr id="37" name="Freeform 210"/>
            <p:cNvSpPr>
              <a:spLocks/>
            </p:cNvSpPr>
            <p:nvPr/>
          </p:nvSpPr>
          <p:spPr bwMode="auto">
            <a:xfrm>
              <a:off x="6403975" y="3960813"/>
              <a:ext cx="250825" cy="236538"/>
            </a:xfrm>
            <a:custGeom>
              <a:avLst/>
              <a:gdLst>
                <a:gd name="T0" fmla="*/ 79 w 158"/>
                <a:gd name="T1" fmla="*/ 0 h 149"/>
                <a:gd name="T2" fmla="*/ 104 w 158"/>
                <a:gd name="T3" fmla="*/ 3 h 149"/>
                <a:gd name="T4" fmla="*/ 125 w 158"/>
                <a:gd name="T5" fmla="*/ 14 h 149"/>
                <a:gd name="T6" fmla="*/ 142 w 158"/>
                <a:gd name="T7" fmla="*/ 32 h 149"/>
                <a:gd name="T8" fmla="*/ 154 w 158"/>
                <a:gd name="T9" fmla="*/ 53 h 149"/>
                <a:gd name="T10" fmla="*/ 158 w 158"/>
                <a:gd name="T11" fmla="*/ 78 h 149"/>
                <a:gd name="T12" fmla="*/ 154 w 158"/>
                <a:gd name="T13" fmla="*/ 101 h 149"/>
                <a:gd name="T14" fmla="*/ 145 w 158"/>
                <a:gd name="T15" fmla="*/ 120 h 149"/>
                <a:gd name="T16" fmla="*/ 132 w 158"/>
                <a:gd name="T17" fmla="*/ 137 h 149"/>
                <a:gd name="T18" fmla="*/ 114 w 158"/>
                <a:gd name="T19" fmla="*/ 149 h 149"/>
                <a:gd name="T20" fmla="*/ 114 w 158"/>
                <a:gd name="T21" fmla="*/ 127 h 149"/>
                <a:gd name="T22" fmla="*/ 128 w 158"/>
                <a:gd name="T23" fmla="*/ 114 h 149"/>
                <a:gd name="T24" fmla="*/ 137 w 158"/>
                <a:gd name="T25" fmla="*/ 98 h 149"/>
                <a:gd name="T26" fmla="*/ 140 w 158"/>
                <a:gd name="T27" fmla="*/ 78 h 149"/>
                <a:gd name="T28" fmla="*/ 137 w 158"/>
                <a:gd name="T29" fmla="*/ 59 h 149"/>
                <a:gd name="T30" fmla="*/ 128 w 158"/>
                <a:gd name="T31" fmla="*/ 42 h 149"/>
                <a:gd name="T32" fmla="*/ 115 w 158"/>
                <a:gd name="T33" fmla="*/ 29 h 149"/>
                <a:gd name="T34" fmla="*/ 98 w 158"/>
                <a:gd name="T35" fmla="*/ 20 h 149"/>
                <a:gd name="T36" fmla="*/ 79 w 158"/>
                <a:gd name="T37" fmla="*/ 17 h 149"/>
                <a:gd name="T38" fmla="*/ 60 w 158"/>
                <a:gd name="T39" fmla="*/ 20 h 149"/>
                <a:gd name="T40" fmla="*/ 43 w 158"/>
                <a:gd name="T41" fmla="*/ 29 h 149"/>
                <a:gd name="T42" fmla="*/ 30 w 158"/>
                <a:gd name="T43" fmla="*/ 42 h 149"/>
                <a:gd name="T44" fmla="*/ 21 w 158"/>
                <a:gd name="T45" fmla="*/ 59 h 149"/>
                <a:gd name="T46" fmla="*/ 18 w 158"/>
                <a:gd name="T47" fmla="*/ 78 h 149"/>
                <a:gd name="T48" fmla="*/ 21 w 158"/>
                <a:gd name="T49" fmla="*/ 98 h 149"/>
                <a:gd name="T50" fmla="*/ 30 w 158"/>
                <a:gd name="T51" fmla="*/ 114 h 149"/>
                <a:gd name="T52" fmla="*/ 43 w 158"/>
                <a:gd name="T53" fmla="*/ 127 h 149"/>
                <a:gd name="T54" fmla="*/ 43 w 158"/>
                <a:gd name="T55" fmla="*/ 149 h 149"/>
                <a:gd name="T56" fmla="*/ 26 w 158"/>
                <a:gd name="T57" fmla="*/ 137 h 149"/>
                <a:gd name="T58" fmla="*/ 11 w 158"/>
                <a:gd name="T59" fmla="*/ 120 h 149"/>
                <a:gd name="T60" fmla="*/ 2 w 158"/>
                <a:gd name="T61" fmla="*/ 101 h 149"/>
                <a:gd name="T62" fmla="*/ 0 w 158"/>
                <a:gd name="T63" fmla="*/ 78 h 149"/>
                <a:gd name="T64" fmla="*/ 4 w 158"/>
                <a:gd name="T65" fmla="*/ 53 h 149"/>
                <a:gd name="T66" fmla="*/ 15 w 158"/>
                <a:gd name="T67" fmla="*/ 32 h 149"/>
                <a:gd name="T68" fmla="*/ 31 w 158"/>
                <a:gd name="T69" fmla="*/ 14 h 149"/>
                <a:gd name="T70" fmla="*/ 53 w 158"/>
                <a:gd name="T71" fmla="*/ 3 h 149"/>
                <a:gd name="T72" fmla="*/ 79 w 158"/>
                <a:gd name="T7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49">
                  <a:moveTo>
                    <a:pt x="79" y="0"/>
                  </a:moveTo>
                  <a:lnTo>
                    <a:pt x="104" y="3"/>
                  </a:lnTo>
                  <a:lnTo>
                    <a:pt x="125" y="14"/>
                  </a:lnTo>
                  <a:lnTo>
                    <a:pt x="142" y="32"/>
                  </a:lnTo>
                  <a:lnTo>
                    <a:pt x="154" y="53"/>
                  </a:lnTo>
                  <a:lnTo>
                    <a:pt x="158" y="78"/>
                  </a:lnTo>
                  <a:lnTo>
                    <a:pt x="154" y="101"/>
                  </a:lnTo>
                  <a:lnTo>
                    <a:pt x="145" y="120"/>
                  </a:lnTo>
                  <a:lnTo>
                    <a:pt x="132" y="137"/>
                  </a:lnTo>
                  <a:lnTo>
                    <a:pt x="114" y="149"/>
                  </a:lnTo>
                  <a:lnTo>
                    <a:pt x="114" y="127"/>
                  </a:lnTo>
                  <a:lnTo>
                    <a:pt x="128" y="114"/>
                  </a:lnTo>
                  <a:lnTo>
                    <a:pt x="137" y="98"/>
                  </a:lnTo>
                  <a:lnTo>
                    <a:pt x="140" y="78"/>
                  </a:lnTo>
                  <a:lnTo>
                    <a:pt x="137" y="59"/>
                  </a:lnTo>
                  <a:lnTo>
                    <a:pt x="128" y="42"/>
                  </a:lnTo>
                  <a:lnTo>
                    <a:pt x="115" y="29"/>
                  </a:lnTo>
                  <a:lnTo>
                    <a:pt x="98" y="20"/>
                  </a:lnTo>
                  <a:lnTo>
                    <a:pt x="79" y="17"/>
                  </a:lnTo>
                  <a:lnTo>
                    <a:pt x="60" y="20"/>
                  </a:lnTo>
                  <a:lnTo>
                    <a:pt x="43" y="29"/>
                  </a:lnTo>
                  <a:lnTo>
                    <a:pt x="30" y="42"/>
                  </a:lnTo>
                  <a:lnTo>
                    <a:pt x="21" y="59"/>
                  </a:lnTo>
                  <a:lnTo>
                    <a:pt x="18" y="78"/>
                  </a:lnTo>
                  <a:lnTo>
                    <a:pt x="21" y="98"/>
                  </a:lnTo>
                  <a:lnTo>
                    <a:pt x="30" y="114"/>
                  </a:lnTo>
                  <a:lnTo>
                    <a:pt x="43" y="127"/>
                  </a:lnTo>
                  <a:lnTo>
                    <a:pt x="43" y="149"/>
                  </a:lnTo>
                  <a:lnTo>
                    <a:pt x="26" y="137"/>
                  </a:lnTo>
                  <a:lnTo>
                    <a:pt x="11" y="120"/>
                  </a:lnTo>
                  <a:lnTo>
                    <a:pt x="2" y="101"/>
                  </a:lnTo>
                  <a:lnTo>
                    <a:pt x="0" y="78"/>
                  </a:lnTo>
                  <a:lnTo>
                    <a:pt x="4" y="53"/>
                  </a:lnTo>
                  <a:lnTo>
                    <a:pt x="15" y="32"/>
                  </a:lnTo>
                  <a:lnTo>
                    <a:pt x="31" y="14"/>
                  </a:lnTo>
                  <a:lnTo>
                    <a:pt x="53" y="3"/>
                  </a:lnTo>
                  <a:lnTo>
                    <a:pt x="79"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sp>
          <p:nvSpPr>
            <p:cNvPr id="38" name="Freeform 211"/>
            <p:cNvSpPr>
              <a:spLocks/>
            </p:cNvSpPr>
            <p:nvPr/>
          </p:nvSpPr>
          <p:spPr bwMode="auto">
            <a:xfrm>
              <a:off x="6075363" y="4070350"/>
              <a:ext cx="250825" cy="252413"/>
            </a:xfrm>
            <a:custGeom>
              <a:avLst/>
              <a:gdLst>
                <a:gd name="T0" fmla="*/ 80 w 158"/>
                <a:gd name="T1" fmla="*/ 0 h 159"/>
                <a:gd name="T2" fmla="*/ 100 w 158"/>
                <a:gd name="T3" fmla="*/ 3 h 159"/>
                <a:gd name="T4" fmla="*/ 119 w 158"/>
                <a:gd name="T5" fmla="*/ 12 h 159"/>
                <a:gd name="T6" fmla="*/ 134 w 158"/>
                <a:gd name="T7" fmla="*/ 23 h 159"/>
                <a:gd name="T8" fmla="*/ 149 w 158"/>
                <a:gd name="T9" fmla="*/ 42 h 159"/>
                <a:gd name="T10" fmla="*/ 156 w 158"/>
                <a:gd name="T11" fmla="*/ 62 h 159"/>
                <a:gd name="T12" fmla="*/ 158 w 158"/>
                <a:gd name="T13" fmla="*/ 84 h 159"/>
                <a:gd name="T14" fmla="*/ 155 w 158"/>
                <a:gd name="T15" fmla="*/ 104 h 159"/>
                <a:gd name="T16" fmla="*/ 139 w 158"/>
                <a:gd name="T17" fmla="*/ 90 h 159"/>
                <a:gd name="T18" fmla="*/ 139 w 158"/>
                <a:gd name="T19" fmla="*/ 71 h 159"/>
                <a:gd name="T20" fmla="*/ 133 w 158"/>
                <a:gd name="T21" fmla="*/ 52 h 159"/>
                <a:gd name="T22" fmla="*/ 121 w 158"/>
                <a:gd name="T23" fmla="*/ 36 h 159"/>
                <a:gd name="T24" fmla="*/ 107 w 158"/>
                <a:gd name="T25" fmla="*/ 26 h 159"/>
                <a:gd name="T26" fmla="*/ 88 w 158"/>
                <a:gd name="T27" fmla="*/ 20 h 159"/>
                <a:gd name="T28" fmla="*/ 70 w 158"/>
                <a:gd name="T29" fmla="*/ 20 h 159"/>
                <a:gd name="T30" fmla="*/ 52 w 158"/>
                <a:gd name="T31" fmla="*/ 26 h 159"/>
                <a:gd name="T32" fmla="*/ 36 w 158"/>
                <a:gd name="T33" fmla="*/ 36 h 159"/>
                <a:gd name="T34" fmla="*/ 25 w 158"/>
                <a:gd name="T35" fmla="*/ 52 h 159"/>
                <a:gd name="T36" fmla="*/ 19 w 158"/>
                <a:gd name="T37" fmla="*/ 71 h 159"/>
                <a:gd name="T38" fmla="*/ 19 w 158"/>
                <a:gd name="T39" fmla="*/ 90 h 159"/>
                <a:gd name="T40" fmla="*/ 25 w 158"/>
                <a:gd name="T41" fmla="*/ 107 h 159"/>
                <a:gd name="T42" fmla="*/ 36 w 158"/>
                <a:gd name="T43" fmla="*/ 123 h 159"/>
                <a:gd name="T44" fmla="*/ 52 w 158"/>
                <a:gd name="T45" fmla="*/ 134 h 159"/>
                <a:gd name="T46" fmla="*/ 70 w 158"/>
                <a:gd name="T47" fmla="*/ 140 h 159"/>
                <a:gd name="T48" fmla="*/ 88 w 158"/>
                <a:gd name="T49" fmla="*/ 140 h 159"/>
                <a:gd name="T50" fmla="*/ 104 w 158"/>
                <a:gd name="T51" fmla="*/ 155 h 159"/>
                <a:gd name="T52" fmla="*/ 83 w 158"/>
                <a:gd name="T53" fmla="*/ 159 h 159"/>
                <a:gd name="T54" fmla="*/ 61 w 158"/>
                <a:gd name="T55" fmla="*/ 158 h 159"/>
                <a:gd name="T56" fmla="*/ 41 w 158"/>
                <a:gd name="T57" fmla="*/ 149 h 159"/>
                <a:gd name="T58" fmla="*/ 23 w 158"/>
                <a:gd name="T59" fmla="*/ 136 h 159"/>
                <a:gd name="T60" fmla="*/ 10 w 158"/>
                <a:gd name="T61" fmla="*/ 119 h 159"/>
                <a:gd name="T62" fmla="*/ 3 w 158"/>
                <a:gd name="T63" fmla="*/ 100 h 159"/>
                <a:gd name="T64" fmla="*/ 0 w 158"/>
                <a:gd name="T65" fmla="*/ 80 h 159"/>
                <a:gd name="T66" fmla="*/ 3 w 158"/>
                <a:gd name="T67" fmla="*/ 59 h 159"/>
                <a:gd name="T68" fmla="*/ 10 w 158"/>
                <a:gd name="T69" fmla="*/ 41 h 159"/>
                <a:gd name="T70" fmla="*/ 23 w 158"/>
                <a:gd name="T71" fmla="*/ 23 h 159"/>
                <a:gd name="T72" fmla="*/ 41 w 158"/>
                <a:gd name="T73" fmla="*/ 12 h 159"/>
                <a:gd name="T74" fmla="*/ 59 w 158"/>
                <a:gd name="T75" fmla="*/ 3 h 159"/>
                <a:gd name="T76" fmla="*/ 80 w 158"/>
                <a:gd name="T7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159">
                  <a:moveTo>
                    <a:pt x="80" y="0"/>
                  </a:moveTo>
                  <a:lnTo>
                    <a:pt x="100" y="3"/>
                  </a:lnTo>
                  <a:lnTo>
                    <a:pt x="119" y="12"/>
                  </a:lnTo>
                  <a:lnTo>
                    <a:pt x="134" y="23"/>
                  </a:lnTo>
                  <a:lnTo>
                    <a:pt x="149" y="42"/>
                  </a:lnTo>
                  <a:lnTo>
                    <a:pt x="156" y="62"/>
                  </a:lnTo>
                  <a:lnTo>
                    <a:pt x="158" y="84"/>
                  </a:lnTo>
                  <a:lnTo>
                    <a:pt x="155" y="104"/>
                  </a:lnTo>
                  <a:lnTo>
                    <a:pt x="139" y="90"/>
                  </a:lnTo>
                  <a:lnTo>
                    <a:pt x="139" y="71"/>
                  </a:lnTo>
                  <a:lnTo>
                    <a:pt x="133" y="52"/>
                  </a:lnTo>
                  <a:lnTo>
                    <a:pt x="121" y="36"/>
                  </a:lnTo>
                  <a:lnTo>
                    <a:pt x="107" y="26"/>
                  </a:lnTo>
                  <a:lnTo>
                    <a:pt x="88" y="20"/>
                  </a:lnTo>
                  <a:lnTo>
                    <a:pt x="70" y="20"/>
                  </a:lnTo>
                  <a:lnTo>
                    <a:pt x="52" y="26"/>
                  </a:lnTo>
                  <a:lnTo>
                    <a:pt x="36" y="36"/>
                  </a:lnTo>
                  <a:lnTo>
                    <a:pt x="25" y="52"/>
                  </a:lnTo>
                  <a:lnTo>
                    <a:pt x="19" y="71"/>
                  </a:lnTo>
                  <a:lnTo>
                    <a:pt x="19" y="90"/>
                  </a:lnTo>
                  <a:lnTo>
                    <a:pt x="25" y="107"/>
                  </a:lnTo>
                  <a:lnTo>
                    <a:pt x="36" y="123"/>
                  </a:lnTo>
                  <a:lnTo>
                    <a:pt x="52" y="134"/>
                  </a:lnTo>
                  <a:lnTo>
                    <a:pt x="70" y="140"/>
                  </a:lnTo>
                  <a:lnTo>
                    <a:pt x="88" y="140"/>
                  </a:lnTo>
                  <a:lnTo>
                    <a:pt x="104" y="155"/>
                  </a:lnTo>
                  <a:lnTo>
                    <a:pt x="83" y="159"/>
                  </a:lnTo>
                  <a:lnTo>
                    <a:pt x="61" y="158"/>
                  </a:lnTo>
                  <a:lnTo>
                    <a:pt x="41" y="149"/>
                  </a:lnTo>
                  <a:lnTo>
                    <a:pt x="23" y="136"/>
                  </a:lnTo>
                  <a:lnTo>
                    <a:pt x="10" y="119"/>
                  </a:lnTo>
                  <a:lnTo>
                    <a:pt x="3" y="100"/>
                  </a:lnTo>
                  <a:lnTo>
                    <a:pt x="0" y="80"/>
                  </a:lnTo>
                  <a:lnTo>
                    <a:pt x="3" y="59"/>
                  </a:lnTo>
                  <a:lnTo>
                    <a:pt x="10" y="41"/>
                  </a:lnTo>
                  <a:lnTo>
                    <a:pt x="23" y="23"/>
                  </a:lnTo>
                  <a:lnTo>
                    <a:pt x="41" y="12"/>
                  </a:lnTo>
                  <a:lnTo>
                    <a:pt x="59" y="3"/>
                  </a:lnTo>
                  <a:lnTo>
                    <a:pt x="80"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sp>
          <p:nvSpPr>
            <p:cNvPr id="39" name="Freeform 212"/>
            <p:cNvSpPr>
              <a:spLocks/>
            </p:cNvSpPr>
            <p:nvPr/>
          </p:nvSpPr>
          <p:spPr bwMode="auto">
            <a:xfrm>
              <a:off x="5976938" y="4368800"/>
              <a:ext cx="238125" cy="252413"/>
            </a:xfrm>
            <a:custGeom>
              <a:avLst/>
              <a:gdLst>
                <a:gd name="T0" fmla="*/ 80 w 150"/>
                <a:gd name="T1" fmla="*/ 0 h 159"/>
                <a:gd name="T2" fmla="*/ 101 w 150"/>
                <a:gd name="T3" fmla="*/ 3 h 159"/>
                <a:gd name="T4" fmla="*/ 121 w 150"/>
                <a:gd name="T5" fmla="*/ 13 h 159"/>
                <a:gd name="T6" fmla="*/ 137 w 150"/>
                <a:gd name="T7" fmla="*/ 26 h 159"/>
                <a:gd name="T8" fmla="*/ 150 w 150"/>
                <a:gd name="T9" fmla="*/ 43 h 159"/>
                <a:gd name="T10" fmla="*/ 129 w 150"/>
                <a:gd name="T11" fmla="*/ 43 h 159"/>
                <a:gd name="T12" fmla="*/ 116 w 150"/>
                <a:gd name="T13" fmla="*/ 30 h 159"/>
                <a:gd name="T14" fmla="*/ 98 w 150"/>
                <a:gd name="T15" fmla="*/ 22 h 159"/>
                <a:gd name="T16" fmla="*/ 80 w 150"/>
                <a:gd name="T17" fmla="*/ 19 h 159"/>
                <a:gd name="T18" fmla="*/ 59 w 150"/>
                <a:gd name="T19" fmla="*/ 22 h 159"/>
                <a:gd name="T20" fmla="*/ 43 w 150"/>
                <a:gd name="T21" fmla="*/ 30 h 159"/>
                <a:gd name="T22" fmla="*/ 31 w 150"/>
                <a:gd name="T23" fmla="*/ 43 h 159"/>
                <a:gd name="T24" fmla="*/ 22 w 150"/>
                <a:gd name="T25" fmla="*/ 60 h 159"/>
                <a:gd name="T26" fmla="*/ 19 w 150"/>
                <a:gd name="T27" fmla="*/ 79 h 159"/>
                <a:gd name="T28" fmla="*/ 22 w 150"/>
                <a:gd name="T29" fmla="*/ 98 h 159"/>
                <a:gd name="T30" fmla="*/ 31 w 150"/>
                <a:gd name="T31" fmla="*/ 115 h 159"/>
                <a:gd name="T32" fmla="*/ 43 w 150"/>
                <a:gd name="T33" fmla="*/ 128 h 159"/>
                <a:gd name="T34" fmla="*/ 59 w 150"/>
                <a:gd name="T35" fmla="*/ 137 h 159"/>
                <a:gd name="T36" fmla="*/ 80 w 150"/>
                <a:gd name="T37" fmla="*/ 140 h 159"/>
                <a:gd name="T38" fmla="*/ 98 w 150"/>
                <a:gd name="T39" fmla="*/ 137 h 159"/>
                <a:gd name="T40" fmla="*/ 116 w 150"/>
                <a:gd name="T41" fmla="*/ 128 h 159"/>
                <a:gd name="T42" fmla="*/ 129 w 150"/>
                <a:gd name="T43" fmla="*/ 115 h 159"/>
                <a:gd name="T44" fmla="*/ 150 w 150"/>
                <a:gd name="T45" fmla="*/ 115 h 159"/>
                <a:gd name="T46" fmla="*/ 137 w 150"/>
                <a:gd name="T47" fmla="*/ 133 h 159"/>
                <a:gd name="T48" fmla="*/ 121 w 150"/>
                <a:gd name="T49" fmla="*/ 146 h 159"/>
                <a:gd name="T50" fmla="*/ 101 w 150"/>
                <a:gd name="T51" fmla="*/ 156 h 159"/>
                <a:gd name="T52" fmla="*/ 80 w 150"/>
                <a:gd name="T53" fmla="*/ 159 h 159"/>
                <a:gd name="T54" fmla="*/ 54 w 150"/>
                <a:gd name="T55" fmla="*/ 154 h 159"/>
                <a:gd name="T56" fmla="*/ 32 w 150"/>
                <a:gd name="T57" fmla="*/ 143 h 159"/>
                <a:gd name="T58" fmla="*/ 16 w 150"/>
                <a:gd name="T59" fmla="*/ 125 h 159"/>
                <a:gd name="T60" fmla="*/ 5 w 150"/>
                <a:gd name="T61" fmla="*/ 104 h 159"/>
                <a:gd name="T62" fmla="*/ 0 w 150"/>
                <a:gd name="T63" fmla="*/ 79 h 159"/>
                <a:gd name="T64" fmla="*/ 5 w 150"/>
                <a:gd name="T65" fmla="*/ 55 h 159"/>
                <a:gd name="T66" fmla="*/ 16 w 150"/>
                <a:gd name="T67" fmla="*/ 33 h 159"/>
                <a:gd name="T68" fmla="*/ 32 w 150"/>
                <a:gd name="T69" fmla="*/ 16 h 159"/>
                <a:gd name="T70" fmla="*/ 54 w 150"/>
                <a:gd name="T71" fmla="*/ 4 h 159"/>
                <a:gd name="T72" fmla="*/ 80 w 150"/>
                <a:gd name="T7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59">
                  <a:moveTo>
                    <a:pt x="80" y="0"/>
                  </a:moveTo>
                  <a:lnTo>
                    <a:pt x="101" y="3"/>
                  </a:lnTo>
                  <a:lnTo>
                    <a:pt x="121" y="13"/>
                  </a:lnTo>
                  <a:lnTo>
                    <a:pt x="137" y="26"/>
                  </a:lnTo>
                  <a:lnTo>
                    <a:pt x="150" y="43"/>
                  </a:lnTo>
                  <a:lnTo>
                    <a:pt x="129" y="43"/>
                  </a:lnTo>
                  <a:lnTo>
                    <a:pt x="116" y="30"/>
                  </a:lnTo>
                  <a:lnTo>
                    <a:pt x="98" y="22"/>
                  </a:lnTo>
                  <a:lnTo>
                    <a:pt x="80" y="19"/>
                  </a:lnTo>
                  <a:lnTo>
                    <a:pt x="59" y="22"/>
                  </a:lnTo>
                  <a:lnTo>
                    <a:pt x="43" y="30"/>
                  </a:lnTo>
                  <a:lnTo>
                    <a:pt x="31" y="43"/>
                  </a:lnTo>
                  <a:lnTo>
                    <a:pt x="22" y="60"/>
                  </a:lnTo>
                  <a:lnTo>
                    <a:pt x="19" y="79"/>
                  </a:lnTo>
                  <a:lnTo>
                    <a:pt x="22" y="98"/>
                  </a:lnTo>
                  <a:lnTo>
                    <a:pt x="31" y="115"/>
                  </a:lnTo>
                  <a:lnTo>
                    <a:pt x="43" y="128"/>
                  </a:lnTo>
                  <a:lnTo>
                    <a:pt x="59" y="137"/>
                  </a:lnTo>
                  <a:lnTo>
                    <a:pt x="80" y="140"/>
                  </a:lnTo>
                  <a:lnTo>
                    <a:pt x="98" y="137"/>
                  </a:lnTo>
                  <a:lnTo>
                    <a:pt x="116" y="128"/>
                  </a:lnTo>
                  <a:lnTo>
                    <a:pt x="129" y="115"/>
                  </a:lnTo>
                  <a:lnTo>
                    <a:pt x="150" y="115"/>
                  </a:lnTo>
                  <a:lnTo>
                    <a:pt x="137" y="133"/>
                  </a:lnTo>
                  <a:lnTo>
                    <a:pt x="121" y="146"/>
                  </a:lnTo>
                  <a:lnTo>
                    <a:pt x="101" y="156"/>
                  </a:lnTo>
                  <a:lnTo>
                    <a:pt x="80" y="159"/>
                  </a:lnTo>
                  <a:lnTo>
                    <a:pt x="54" y="154"/>
                  </a:lnTo>
                  <a:lnTo>
                    <a:pt x="32" y="143"/>
                  </a:lnTo>
                  <a:lnTo>
                    <a:pt x="16" y="125"/>
                  </a:lnTo>
                  <a:lnTo>
                    <a:pt x="5" y="104"/>
                  </a:lnTo>
                  <a:lnTo>
                    <a:pt x="0" y="79"/>
                  </a:lnTo>
                  <a:lnTo>
                    <a:pt x="5" y="55"/>
                  </a:lnTo>
                  <a:lnTo>
                    <a:pt x="16" y="33"/>
                  </a:lnTo>
                  <a:lnTo>
                    <a:pt x="32" y="16"/>
                  </a:lnTo>
                  <a:lnTo>
                    <a:pt x="54" y="4"/>
                  </a:lnTo>
                  <a:lnTo>
                    <a:pt x="80" y="0"/>
                  </a:lnTo>
                  <a:close/>
                </a:path>
              </a:pathLst>
            </a:custGeom>
            <a:grpFill/>
            <a:ln w="0">
              <a:noFill/>
              <a:prstDash val="solid"/>
              <a:round/>
              <a:headEnd/>
              <a:tailEnd/>
            </a:ln>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b="1" dirty="0">
                <a:solidFill>
                  <a:srgbClr val="000000"/>
                </a:solidFill>
                <a:latin typeface="Century Gothic" panose="020B0502020202020204" pitchFamily="34" charset="0"/>
              </a:endParaRPr>
            </a:p>
          </p:txBody>
        </p:sp>
      </p:grpSp>
      <p:grpSp>
        <p:nvGrpSpPr>
          <p:cNvPr id="40" name="Gruppieren 47"/>
          <p:cNvGrpSpPr/>
          <p:nvPr/>
        </p:nvGrpSpPr>
        <p:grpSpPr>
          <a:xfrm>
            <a:off x="11449334" y="1066311"/>
            <a:ext cx="215951" cy="179959"/>
            <a:chOff x="5892800" y="5827714"/>
            <a:chExt cx="985838" cy="977900"/>
          </a:xfrm>
          <a:solidFill>
            <a:schemeClr val="bg1"/>
          </a:solidFill>
        </p:grpSpPr>
        <p:sp>
          <p:nvSpPr>
            <p:cNvPr id="41" name="Freeform 97"/>
            <p:cNvSpPr>
              <a:spLocks/>
            </p:cNvSpPr>
            <p:nvPr/>
          </p:nvSpPr>
          <p:spPr bwMode="auto">
            <a:xfrm>
              <a:off x="5892800" y="5929314"/>
              <a:ext cx="820737" cy="876300"/>
            </a:xfrm>
            <a:custGeom>
              <a:avLst/>
              <a:gdLst>
                <a:gd name="T0" fmla="*/ 368 w 647"/>
                <a:gd name="T1" fmla="*/ 322 h 690"/>
                <a:gd name="T2" fmla="*/ 647 w 647"/>
                <a:gd name="T3" fmla="*/ 483 h 690"/>
                <a:gd name="T4" fmla="*/ 207 w 647"/>
                <a:gd name="T5" fmla="*/ 601 h 690"/>
                <a:gd name="T6" fmla="*/ 89 w 647"/>
                <a:gd name="T7" fmla="*/ 161 h 690"/>
                <a:gd name="T8" fmla="*/ 368 w 647"/>
                <a:gd name="T9" fmla="*/ 0 h 690"/>
                <a:gd name="T10" fmla="*/ 368 w 647"/>
                <a:gd name="T11" fmla="*/ 322 h 690"/>
              </a:gdLst>
              <a:ahLst/>
              <a:cxnLst>
                <a:cxn ang="0">
                  <a:pos x="T0" y="T1"/>
                </a:cxn>
                <a:cxn ang="0">
                  <a:pos x="T2" y="T3"/>
                </a:cxn>
                <a:cxn ang="0">
                  <a:pos x="T4" y="T5"/>
                </a:cxn>
                <a:cxn ang="0">
                  <a:pos x="T6" y="T7"/>
                </a:cxn>
                <a:cxn ang="0">
                  <a:pos x="T8" y="T9"/>
                </a:cxn>
                <a:cxn ang="0">
                  <a:pos x="T10" y="T11"/>
                </a:cxn>
              </a:cxnLst>
              <a:rect l="0" t="0" r="r" b="b"/>
              <a:pathLst>
                <a:path w="647" h="690">
                  <a:moveTo>
                    <a:pt x="368" y="322"/>
                  </a:moveTo>
                  <a:cubicBezTo>
                    <a:pt x="647" y="483"/>
                    <a:pt x="647" y="483"/>
                    <a:pt x="647" y="483"/>
                  </a:cubicBezTo>
                  <a:cubicBezTo>
                    <a:pt x="558" y="637"/>
                    <a:pt x="361" y="690"/>
                    <a:pt x="207" y="601"/>
                  </a:cubicBezTo>
                  <a:cubicBezTo>
                    <a:pt x="53" y="512"/>
                    <a:pt x="0" y="315"/>
                    <a:pt x="89" y="161"/>
                  </a:cubicBezTo>
                  <a:cubicBezTo>
                    <a:pt x="148" y="58"/>
                    <a:pt x="250" y="0"/>
                    <a:pt x="368" y="0"/>
                  </a:cubicBezTo>
                  <a:lnTo>
                    <a:pt x="368" y="3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dirty="0">
                <a:solidFill>
                  <a:srgbClr val="000000"/>
                </a:solidFill>
                <a:latin typeface="Century Gothic" panose="020B0502020202020204" pitchFamily="34" charset="0"/>
              </a:endParaRPr>
            </a:p>
          </p:txBody>
        </p:sp>
        <p:sp>
          <p:nvSpPr>
            <p:cNvPr id="42" name="Freeform 98"/>
            <p:cNvSpPr>
              <a:spLocks/>
            </p:cNvSpPr>
            <p:nvPr/>
          </p:nvSpPr>
          <p:spPr bwMode="auto">
            <a:xfrm>
              <a:off x="6396038" y="5827714"/>
              <a:ext cx="482600" cy="725488"/>
            </a:xfrm>
            <a:custGeom>
              <a:avLst/>
              <a:gdLst>
                <a:gd name="T0" fmla="*/ 0 w 381"/>
                <a:gd name="T1" fmla="*/ 381 h 571"/>
                <a:gd name="T2" fmla="*/ 0 w 381"/>
                <a:gd name="T3" fmla="*/ 0 h 571"/>
                <a:gd name="T4" fmla="*/ 381 w 381"/>
                <a:gd name="T5" fmla="*/ 381 h 571"/>
                <a:gd name="T6" fmla="*/ 330 w 381"/>
                <a:gd name="T7" fmla="*/ 571 h 571"/>
                <a:gd name="T8" fmla="*/ 0 w 381"/>
                <a:gd name="T9" fmla="*/ 381 h 571"/>
              </a:gdLst>
              <a:ahLst/>
              <a:cxnLst>
                <a:cxn ang="0">
                  <a:pos x="T0" y="T1"/>
                </a:cxn>
                <a:cxn ang="0">
                  <a:pos x="T2" y="T3"/>
                </a:cxn>
                <a:cxn ang="0">
                  <a:pos x="T4" y="T5"/>
                </a:cxn>
                <a:cxn ang="0">
                  <a:pos x="T6" y="T7"/>
                </a:cxn>
                <a:cxn ang="0">
                  <a:pos x="T8" y="T9"/>
                </a:cxn>
              </a:cxnLst>
              <a:rect l="0" t="0" r="r" b="b"/>
              <a:pathLst>
                <a:path w="381" h="571">
                  <a:moveTo>
                    <a:pt x="0" y="381"/>
                  </a:moveTo>
                  <a:cubicBezTo>
                    <a:pt x="0" y="0"/>
                    <a:pt x="0" y="0"/>
                    <a:pt x="0" y="0"/>
                  </a:cubicBezTo>
                  <a:cubicBezTo>
                    <a:pt x="210" y="0"/>
                    <a:pt x="381" y="170"/>
                    <a:pt x="381" y="381"/>
                  </a:cubicBezTo>
                  <a:cubicBezTo>
                    <a:pt x="381" y="451"/>
                    <a:pt x="365" y="510"/>
                    <a:pt x="330" y="571"/>
                  </a:cubicBezTo>
                  <a:lnTo>
                    <a:pt x="0" y="38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pPr fontAlgn="base">
                <a:spcBef>
                  <a:spcPct val="0"/>
                </a:spcBef>
                <a:spcAft>
                  <a:spcPct val="0"/>
                </a:spcAft>
              </a:pPr>
              <a:endParaRPr lang="en-GB" sz="1200" dirty="0">
                <a:solidFill>
                  <a:srgbClr val="000000"/>
                </a:solidFill>
                <a:latin typeface="Century Gothic" panose="020B0502020202020204" pitchFamily="34" charset="0"/>
              </a:endParaRPr>
            </a:p>
          </p:txBody>
        </p:sp>
      </p:grpSp>
      <p:sp>
        <p:nvSpPr>
          <p:cNvPr id="43" name="Text Placeholder 2"/>
          <p:cNvSpPr txBox="1">
            <a:spLocks/>
          </p:cNvSpPr>
          <p:nvPr/>
        </p:nvSpPr>
        <p:spPr>
          <a:xfrm>
            <a:off x="448189" y="3940582"/>
            <a:ext cx="11274991" cy="376151"/>
          </a:xfrm>
          <a:prstGeom prst="rect">
            <a:avLst/>
          </a:prstGeom>
        </p:spPr>
        <p:txBody>
          <a:bodyPr vert="horz" lIns="0" tIns="45709" rIns="0" bIns="0" rtlCol="0">
            <a:noAutofit/>
          </a:bodyPr>
          <a:lstStyle>
            <a:lvl1pPr marL="0" indent="0" algn="l" rtl="0" eaLnBrk="1" fontAlgn="base" hangingPunct="1">
              <a:lnSpc>
                <a:spcPct val="100000"/>
              </a:lnSpc>
              <a:spcBef>
                <a:spcPts val="1200"/>
              </a:spcBef>
              <a:spcAft>
                <a:spcPct val="0"/>
              </a:spcAft>
              <a:buSzPct val="80000"/>
              <a:buFontTx/>
              <a:buNone/>
              <a:defRPr sz="2000" kern="1200">
                <a:solidFill>
                  <a:schemeClr val="accent2"/>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Arial" pitchFamily="34" charset="0"/>
              <a:buChar char="–"/>
              <a:defRPr sz="2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Arial" pitchFamily="34" charset="0"/>
              <a:buChar char="•"/>
              <a:defRPr sz="20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8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200" i="1" dirty="0">
              <a:solidFill>
                <a:srgbClr val="551155"/>
              </a:solidFill>
              <a:latin typeface="Century Gothic" panose="020B0502020202020204" pitchFamily="34" charset="0"/>
            </a:endParaRPr>
          </a:p>
        </p:txBody>
      </p:sp>
      <p:sp>
        <p:nvSpPr>
          <p:cNvPr id="50" name="Date Placeholder 2">
            <a:extLst>
              <a:ext uri="{FF2B5EF4-FFF2-40B4-BE49-F238E27FC236}">
                <a16:creationId xmlns:a16="http://schemas.microsoft.com/office/drawing/2014/main" xmlns="" id="{881A522A-9A28-4383-AE76-8C6C71083FE3}"/>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1" name="Footer Placeholder 3">
            <a:extLst>
              <a:ext uri="{FF2B5EF4-FFF2-40B4-BE49-F238E27FC236}">
                <a16:creationId xmlns:a16="http://schemas.microsoft.com/office/drawing/2014/main" xmlns="" id="{4DBE7006-842C-4150-A229-0B69260B3F1F}"/>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2" name="Slide Number Placeholder 4">
            <a:extLst>
              <a:ext uri="{FF2B5EF4-FFF2-40B4-BE49-F238E27FC236}">
                <a16:creationId xmlns:a16="http://schemas.microsoft.com/office/drawing/2014/main" xmlns="" id="{572A441A-2CC7-4413-A619-7C7B522D473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15</a:t>
            </a:r>
          </a:p>
        </p:txBody>
      </p:sp>
      <p:pic>
        <p:nvPicPr>
          <p:cNvPr id="45" name="Picture 2"/>
          <p:cNvPicPr>
            <a:picLocks noChangeAspect="1" noChangeArrowheads="1"/>
          </p:cNvPicPr>
          <p:nvPr/>
        </p:nvPicPr>
        <p:blipFill>
          <a:blip r:embed="rId6" cstate="print"/>
          <a:srcRect/>
          <a:stretch>
            <a:fillRect/>
          </a:stretch>
        </p:blipFill>
        <p:spPr bwMode="auto">
          <a:xfrm>
            <a:off x="11049000" y="0"/>
            <a:ext cx="1143000" cy="685800"/>
          </a:xfrm>
          <a:prstGeom prst="rect">
            <a:avLst/>
          </a:prstGeom>
          <a:noFill/>
          <a:ln w="9525">
            <a:noFill/>
            <a:miter lim="800000"/>
            <a:headEnd/>
            <a:tailEnd/>
          </a:ln>
          <a:effectLst/>
        </p:spPr>
      </p:pic>
      <p:sp>
        <p:nvSpPr>
          <p:cNvPr id="46" name="object 4"/>
          <p:cNvSpPr/>
          <p:nvPr/>
        </p:nvSpPr>
        <p:spPr>
          <a:xfrm>
            <a:off x="9144000" y="0"/>
            <a:ext cx="1905000" cy="41910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9694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8" name="Picture 7">
            <a:extLst>
              <a:ext uri="{FF2B5EF4-FFF2-40B4-BE49-F238E27FC236}">
                <a16:creationId xmlns:a16="http://schemas.microsoft.com/office/drawing/2014/main" xmlns="" id="{05DA82F3-EF01-4E4E-8728-FA31AE58852F}"/>
              </a:ext>
            </a:extLst>
          </p:cNvPr>
          <p:cNvPicPr>
            <a:picLocks noChangeAspect="1"/>
          </p:cNvPicPr>
          <p:nvPr/>
        </p:nvPicPr>
        <p:blipFill>
          <a:blip r:embed="rId3"/>
          <a:stretch>
            <a:fillRect/>
          </a:stretch>
        </p:blipFill>
        <p:spPr>
          <a:xfrm>
            <a:off x="0" y="656007"/>
            <a:ext cx="12185215" cy="6191359"/>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19300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3" name="Picture 2">
            <a:extLst>
              <a:ext uri="{FF2B5EF4-FFF2-40B4-BE49-F238E27FC236}">
                <a16:creationId xmlns:a16="http://schemas.microsoft.com/office/drawing/2014/main" xmlns="" id="{A750BB2A-FAC5-4A1D-B15D-8B17C85B29AE}"/>
              </a:ext>
            </a:extLst>
          </p:cNvPr>
          <p:cNvPicPr>
            <a:picLocks noChangeAspect="1"/>
          </p:cNvPicPr>
          <p:nvPr/>
        </p:nvPicPr>
        <p:blipFill>
          <a:blip r:embed="rId3"/>
          <a:stretch>
            <a:fillRect/>
          </a:stretch>
        </p:blipFill>
        <p:spPr>
          <a:xfrm>
            <a:off x="-9795" y="693168"/>
            <a:ext cx="12201795" cy="6140384"/>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95985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4" name="Picture 3">
            <a:extLst>
              <a:ext uri="{FF2B5EF4-FFF2-40B4-BE49-F238E27FC236}">
                <a16:creationId xmlns:a16="http://schemas.microsoft.com/office/drawing/2014/main" xmlns="" id="{8BFC11BF-32EF-4048-849A-4BA1EE255FA5}"/>
              </a:ext>
            </a:extLst>
          </p:cNvPr>
          <p:cNvPicPr>
            <a:picLocks noChangeAspect="1"/>
          </p:cNvPicPr>
          <p:nvPr/>
        </p:nvPicPr>
        <p:blipFill>
          <a:blip r:embed="rId3"/>
          <a:stretch>
            <a:fillRect/>
          </a:stretch>
        </p:blipFill>
        <p:spPr>
          <a:xfrm>
            <a:off x="0" y="642834"/>
            <a:ext cx="12192000" cy="6215165"/>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20199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3" name="Picture 2">
            <a:extLst>
              <a:ext uri="{FF2B5EF4-FFF2-40B4-BE49-F238E27FC236}">
                <a16:creationId xmlns:a16="http://schemas.microsoft.com/office/drawing/2014/main" xmlns="" id="{C2D0FFA0-2969-4DDD-82DC-182A685A53CA}"/>
              </a:ext>
            </a:extLst>
          </p:cNvPr>
          <p:cNvPicPr>
            <a:picLocks noChangeAspect="1"/>
          </p:cNvPicPr>
          <p:nvPr/>
        </p:nvPicPr>
        <p:blipFill>
          <a:blip r:embed="rId3"/>
          <a:stretch>
            <a:fillRect/>
          </a:stretch>
        </p:blipFill>
        <p:spPr>
          <a:xfrm>
            <a:off x="19931" y="693166"/>
            <a:ext cx="12140169" cy="6164833"/>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0128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386" y="424554"/>
            <a:ext cx="10126261" cy="839568"/>
          </a:xfrm>
        </p:spPr>
        <p:txBody>
          <a:bodyPr>
            <a:normAutofit/>
          </a:bodyPr>
          <a:lstStyle/>
          <a:p>
            <a:pPr algn="just"/>
            <a:r>
              <a:rPr lang="en-US" sz="2400" dirty="0">
                <a:latin typeface="Century Gothic" panose="020B0502020202020204" pitchFamily="34" charset="0"/>
              </a:rPr>
              <a:t>                       Agenda</a:t>
            </a:r>
          </a:p>
        </p:txBody>
      </p:sp>
      <p:sp>
        <p:nvSpPr>
          <p:cNvPr id="48" name="Rectangle 47"/>
          <p:cNvSpPr/>
          <p:nvPr/>
        </p:nvSpPr>
        <p:spPr>
          <a:xfrm>
            <a:off x="4901941" y="1299415"/>
            <a:ext cx="186365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rPr>
              <a:t>Corporate Overview</a:t>
            </a:r>
            <a:endParaRPr lang="en-US" sz="1400" b="1" dirty="0">
              <a:solidFill>
                <a:schemeClr val="tx1"/>
              </a:solidFill>
              <a:latin typeface="Century Gothic" panose="020B0502020202020204" pitchFamily="34" charset="0"/>
            </a:endParaRPr>
          </a:p>
        </p:txBody>
      </p:sp>
      <p:sp>
        <p:nvSpPr>
          <p:cNvPr id="49" name="TextBox 48"/>
          <p:cNvSpPr txBox="1"/>
          <p:nvPr/>
        </p:nvSpPr>
        <p:spPr>
          <a:xfrm>
            <a:off x="3775532" y="1284027"/>
            <a:ext cx="412292" cy="338554"/>
          </a:xfrm>
          <a:prstGeom prst="rect">
            <a:avLst/>
          </a:prstGeom>
          <a:noFill/>
        </p:spPr>
        <p:txBody>
          <a:bodyPr wrap="none" rtlCol="0" anchor="ctr">
            <a:spAutoFit/>
          </a:bodyPr>
          <a:lstStyle/>
          <a:p>
            <a:pPr algn="r" fontAlgn="base"/>
            <a:r>
              <a:rPr lang="en-US" sz="16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01</a:t>
            </a:r>
          </a:p>
        </p:txBody>
      </p:sp>
      <p:sp>
        <p:nvSpPr>
          <p:cNvPr id="50" name="TextBox 49"/>
          <p:cNvSpPr txBox="1"/>
          <p:nvPr/>
        </p:nvSpPr>
        <p:spPr>
          <a:xfrm>
            <a:off x="3775532" y="1757754"/>
            <a:ext cx="412292" cy="338554"/>
          </a:xfrm>
          <a:prstGeom prst="rect">
            <a:avLst/>
          </a:prstGeom>
          <a:noFill/>
        </p:spPr>
        <p:txBody>
          <a:bodyPr wrap="none" rtlCol="0" anchor="ctr">
            <a:spAutoFit/>
          </a:bodyPr>
          <a:lstStyle/>
          <a:p>
            <a:pPr algn="r" fontAlgn="base"/>
            <a:r>
              <a:rPr lang="en-US" sz="16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02</a:t>
            </a:r>
          </a:p>
        </p:txBody>
      </p:sp>
      <p:sp>
        <p:nvSpPr>
          <p:cNvPr id="51" name="TextBox 50"/>
          <p:cNvSpPr txBox="1"/>
          <p:nvPr/>
        </p:nvSpPr>
        <p:spPr>
          <a:xfrm>
            <a:off x="3775532" y="2231481"/>
            <a:ext cx="412292" cy="338554"/>
          </a:xfrm>
          <a:prstGeom prst="rect">
            <a:avLst/>
          </a:prstGeom>
          <a:noFill/>
        </p:spPr>
        <p:txBody>
          <a:bodyPr wrap="none" rtlCol="0" anchor="ctr">
            <a:spAutoFit/>
          </a:bodyPr>
          <a:lstStyle/>
          <a:p>
            <a:pPr algn="r" fontAlgn="base"/>
            <a:r>
              <a:rPr lang="en-US" sz="1600" b="1">
                <a:solidFill>
                  <a:schemeClr val="bg1"/>
                </a:solidFill>
                <a:latin typeface="Century Gothic" panose="020B0502020202020204" pitchFamily="34" charset="0"/>
                <a:ea typeface="Open Sans" panose="020B0606030504020204" pitchFamily="34" charset="0"/>
                <a:cs typeface="Open Sans" panose="020B0606030504020204" pitchFamily="34" charset="0"/>
              </a:rPr>
              <a:t>03</a:t>
            </a:r>
          </a:p>
        </p:txBody>
      </p:sp>
      <p:sp>
        <p:nvSpPr>
          <p:cNvPr id="52" name="TextBox 51"/>
          <p:cNvSpPr txBox="1"/>
          <p:nvPr/>
        </p:nvSpPr>
        <p:spPr>
          <a:xfrm>
            <a:off x="3775532" y="2705208"/>
            <a:ext cx="412292" cy="338554"/>
          </a:xfrm>
          <a:prstGeom prst="rect">
            <a:avLst/>
          </a:prstGeom>
          <a:noFill/>
        </p:spPr>
        <p:txBody>
          <a:bodyPr wrap="none" rtlCol="0" anchor="ctr">
            <a:spAutoFit/>
          </a:bodyPr>
          <a:lstStyle/>
          <a:p>
            <a:pPr algn="r" fontAlgn="base"/>
            <a:r>
              <a:rPr lang="en-US" sz="16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04</a:t>
            </a:r>
          </a:p>
        </p:txBody>
      </p:sp>
      <p:sp>
        <p:nvSpPr>
          <p:cNvPr id="53" name="TextBox 52"/>
          <p:cNvSpPr txBox="1"/>
          <p:nvPr/>
        </p:nvSpPr>
        <p:spPr>
          <a:xfrm>
            <a:off x="3772326" y="3531360"/>
            <a:ext cx="415498" cy="338554"/>
          </a:xfrm>
          <a:prstGeom prst="rect">
            <a:avLst/>
          </a:prstGeom>
          <a:noFill/>
        </p:spPr>
        <p:txBody>
          <a:bodyPr wrap="none" rtlCol="0" anchor="ctr">
            <a:spAutoFit/>
          </a:bodyPr>
          <a:lstStyle/>
          <a:p>
            <a:pPr algn="r" fontAlgn="base"/>
            <a:r>
              <a:rPr lang="en-US" sz="16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06</a:t>
            </a:r>
          </a:p>
        </p:txBody>
      </p:sp>
      <p:sp>
        <p:nvSpPr>
          <p:cNvPr id="57" name="Rectangle 56"/>
          <p:cNvSpPr/>
          <p:nvPr/>
        </p:nvSpPr>
        <p:spPr>
          <a:xfrm>
            <a:off x="4918471" y="2731009"/>
            <a:ext cx="158152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rPr>
              <a:t>SAP Case Studies</a:t>
            </a:r>
          </a:p>
        </p:txBody>
      </p:sp>
      <p:sp>
        <p:nvSpPr>
          <p:cNvPr id="58" name="Rectangle 57"/>
          <p:cNvSpPr/>
          <p:nvPr/>
        </p:nvSpPr>
        <p:spPr>
          <a:xfrm>
            <a:off x="4918471" y="3570031"/>
            <a:ext cx="83292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a:solidFill>
                  <a:schemeClr val="tx1"/>
                </a:solidFill>
                <a:latin typeface="Century Gothic" panose="020B0502020202020204" pitchFamily="34" charset="0"/>
                <a:ea typeface="Open Sans" panose="020B0606030504020204" pitchFamily="34" charset="0"/>
                <a:cs typeface="Open Sans" panose="020B0606030504020204" pitchFamily="34" charset="0"/>
              </a:rPr>
              <a:t>Wrap Up</a:t>
            </a:r>
            <a:endPar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59" name="Rectangle 58"/>
          <p:cNvSpPr/>
          <p:nvPr/>
        </p:nvSpPr>
        <p:spPr>
          <a:xfrm>
            <a:off x="4894355" y="1755826"/>
            <a:ext cx="232852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rPr>
              <a:t>SAP Capability Overview</a:t>
            </a:r>
          </a:p>
        </p:txBody>
      </p:sp>
      <p:cxnSp>
        <p:nvCxnSpPr>
          <p:cNvPr id="65" name="Straight Connector 64"/>
          <p:cNvCxnSpPr/>
          <p:nvPr/>
        </p:nvCxnSpPr>
        <p:spPr>
          <a:xfrm>
            <a:off x="3431705" y="1689003"/>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431705" y="2163563"/>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31705" y="2638123"/>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1705" y="3112683"/>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1705" y="3920618"/>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77505" y="2246387"/>
            <a:ext cx="284469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rPr>
              <a:t> SAP AMS Capability Overview</a:t>
            </a:r>
          </a:p>
        </p:txBody>
      </p:sp>
      <p:sp>
        <p:nvSpPr>
          <p:cNvPr id="25" name="TextBox 24">
            <a:extLst>
              <a:ext uri="{FF2B5EF4-FFF2-40B4-BE49-F238E27FC236}">
                <a16:creationId xmlns:a16="http://schemas.microsoft.com/office/drawing/2014/main" xmlns="" id="{645A8387-6236-4C6F-B87F-B8D1E8B74666}"/>
              </a:ext>
            </a:extLst>
          </p:cNvPr>
          <p:cNvSpPr txBox="1"/>
          <p:nvPr/>
        </p:nvSpPr>
        <p:spPr>
          <a:xfrm>
            <a:off x="3772326" y="3124308"/>
            <a:ext cx="415498" cy="338554"/>
          </a:xfrm>
          <a:prstGeom prst="rect">
            <a:avLst/>
          </a:prstGeom>
          <a:noFill/>
        </p:spPr>
        <p:txBody>
          <a:bodyPr wrap="none" rtlCol="0" anchor="ctr">
            <a:spAutoFit/>
          </a:bodyPr>
          <a:lstStyle/>
          <a:p>
            <a:pPr algn="r" fontAlgn="base"/>
            <a:r>
              <a:rPr lang="en-US" sz="16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05</a:t>
            </a:r>
          </a:p>
        </p:txBody>
      </p:sp>
      <p:sp>
        <p:nvSpPr>
          <p:cNvPr id="26" name="Rectangle 25">
            <a:extLst>
              <a:ext uri="{FF2B5EF4-FFF2-40B4-BE49-F238E27FC236}">
                <a16:creationId xmlns:a16="http://schemas.microsoft.com/office/drawing/2014/main" xmlns="" id="{A333476E-8E9B-4CC7-98D1-8582B55B893A}"/>
              </a:ext>
            </a:extLst>
          </p:cNvPr>
          <p:cNvSpPr/>
          <p:nvPr/>
        </p:nvSpPr>
        <p:spPr>
          <a:xfrm>
            <a:off x="4918471" y="3150109"/>
            <a:ext cx="484684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spAutoFit/>
          </a:bodyPr>
          <a:lstStyle/>
          <a:p>
            <a:r>
              <a:rPr lang="en-US" sz="1400" b="1" dirty="0">
                <a:solidFill>
                  <a:schemeClr val="tx1"/>
                </a:solidFill>
                <a:latin typeface="Century Gothic" panose="020B0502020202020204" pitchFamily="34" charset="0"/>
                <a:ea typeface="Open Sans" panose="020B0606030504020204" pitchFamily="34" charset="0"/>
                <a:cs typeface="Open Sans" panose="020B0606030504020204" pitchFamily="34" charset="0"/>
              </a:rPr>
              <a:t>SAP S/4HANA Preconfigured Solution for Dairy Industry</a:t>
            </a:r>
          </a:p>
        </p:txBody>
      </p:sp>
      <p:cxnSp>
        <p:nvCxnSpPr>
          <p:cNvPr id="27" name="Straight Connector 26">
            <a:extLst>
              <a:ext uri="{FF2B5EF4-FFF2-40B4-BE49-F238E27FC236}">
                <a16:creationId xmlns:a16="http://schemas.microsoft.com/office/drawing/2014/main" xmlns="" id="{4FD23FBB-3051-4FEA-A0E3-F4767DFA562F}"/>
              </a:ext>
            </a:extLst>
          </p:cNvPr>
          <p:cNvCxnSpPr/>
          <p:nvPr/>
        </p:nvCxnSpPr>
        <p:spPr>
          <a:xfrm>
            <a:off x="3431705" y="3512733"/>
            <a:ext cx="7380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22"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58208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4" name="Picture 3">
            <a:extLst>
              <a:ext uri="{FF2B5EF4-FFF2-40B4-BE49-F238E27FC236}">
                <a16:creationId xmlns:a16="http://schemas.microsoft.com/office/drawing/2014/main" xmlns="" id="{B459EB63-BD53-4B1A-A631-79979AFE2C44}"/>
              </a:ext>
            </a:extLst>
          </p:cNvPr>
          <p:cNvPicPr>
            <a:picLocks noChangeAspect="1"/>
          </p:cNvPicPr>
          <p:nvPr/>
        </p:nvPicPr>
        <p:blipFill>
          <a:blip r:embed="rId3"/>
          <a:stretch>
            <a:fillRect/>
          </a:stretch>
        </p:blipFill>
        <p:spPr>
          <a:xfrm>
            <a:off x="0" y="669121"/>
            <a:ext cx="12163650" cy="619684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8217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3" name="Picture 2">
            <a:extLst>
              <a:ext uri="{FF2B5EF4-FFF2-40B4-BE49-F238E27FC236}">
                <a16:creationId xmlns:a16="http://schemas.microsoft.com/office/drawing/2014/main" xmlns="" id="{31F5D637-599C-4913-8F69-98777DCCD00A}"/>
              </a:ext>
            </a:extLst>
          </p:cNvPr>
          <p:cNvPicPr>
            <a:picLocks noChangeAspect="1"/>
          </p:cNvPicPr>
          <p:nvPr/>
        </p:nvPicPr>
        <p:blipFill>
          <a:blip r:embed="rId3"/>
          <a:stretch>
            <a:fillRect/>
          </a:stretch>
        </p:blipFill>
        <p:spPr>
          <a:xfrm>
            <a:off x="0" y="676742"/>
            <a:ext cx="12192000" cy="6181258"/>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04862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entury Gothic" panose="020B0502020202020204" pitchFamily="34" charset="0"/>
              </a:rPr>
              <a:t>S/4HANA – Analytics Dashboard – Sales Analysis</a:t>
            </a:r>
          </a:p>
        </p:txBody>
      </p:sp>
      <p:sp>
        <p:nvSpPr>
          <p:cNvPr id="227" name="Title 1">
            <a:extLst>
              <a:ext uri="{FF2B5EF4-FFF2-40B4-BE49-F238E27FC236}">
                <a16:creationId xmlns:a16="http://schemas.microsoft.com/office/drawing/2014/main" xmlns="" id="{452613EA-A878-4A66-8BEE-8ED1859BF515}"/>
              </a:ext>
            </a:extLst>
          </p:cNvPr>
          <p:cNvSpPr txBox="1">
            <a:spLocks/>
          </p:cNvSpPr>
          <p:nvPr/>
        </p:nvSpPr>
        <p:spPr>
          <a:xfrm>
            <a:off x="3486623" y="1313732"/>
            <a:ext cx="8324376" cy="4912898"/>
          </a:xfrm>
          <a:prstGeom prst="rect">
            <a:avLst/>
          </a:prstGeom>
        </p:spPr>
        <p:txBody>
          <a:bodyPr vert="horz" lIns="0" tIns="60960" rIns="0" bIns="0" rtlCol="0" anchor="t" anchorCtr="0">
            <a:normAutofit/>
          </a:bodyPr>
          <a:lstStyle>
            <a:lvl1pPr marL="0" indent="0" algn="l" defTabSz="514337" rtl="0" eaLnBrk="1" latinLnBrk="0" hangingPunct="1">
              <a:lnSpc>
                <a:spcPct val="70000"/>
              </a:lnSpc>
              <a:spcBef>
                <a:spcPct val="0"/>
              </a:spcBef>
              <a:buNone/>
              <a:defRPr sz="2250" b="0" kern="1200" cap="all" baseline="0">
                <a:solidFill>
                  <a:schemeClr val="tx1"/>
                </a:solidFill>
                <a:latin typeface="Arial Black" panose="020B0A04020102020204" pitchFamily="34" charset="0"/>
                <a:ea typeface="+mj-ea"/>
                <a:cs typeface="+mj-cs"/>
              </a:defRPr>
            </a:lvl1pPr>
          </a:lstStyle>
          <a:p>
            <a:pPr marL="380990" indent="-380990">
              <a:buFont typeface="Arial" panose="020B0604020202020204" pitchFamily="34" charset="0"/>
              <a:buChar char="•"/>
            </a:pPr>
            <a:endParaRPr lang="en-US" sz="1867" cap="none" dirty="0">
              <a:latin typeface="+mn-lt"/>
            </a:endParaRPr>
          </a:p>
        </p:txBody>
      </p:sp>
      <p:sp>
        <p:nvSpPr>
          <p:cNvPr id="59" name="Date Placeholder 2">
            <a:extLst>
              <a:ext uri="{FF2B5EF4-FFF2-40B4-BE49-F238E27FC236}">
                <a16:creationId xmlns:a16="http://schemas.microsoft.com/office/drawing/2014/main" xmlns="" id="{2BDA767F-B054-416B-9A4E-8A4A9F9C38B1}"/>
              </a:ext>
            </a:extLst>
          </p:cNvPr>
          <p:cNvSpPr>
            <a:spLocks noGrp="1"/>
          </p:cNvSpPr>
          <p:nvPr>
            <p:ph type="dt" sz="half" idx="10"/>
          </p:nvPr>
        </p:nvSpPr>
        <p:spPr>
          <a:xfrm>
            <a:off x="4699951" y="6561026"/>
            <a:ext cx="1410895" cy="226713"/>
          </a:xfrm>
        </p:spPr>
        <p:txBody>
          <a:bodyPr/>
          <a:lstStyle/>
          <a:p>
            <a:pPr algn="ctr"/>
            <a:fld id="{A18A8B45-20CE-45A8-BBAB-45C497018300}" type="datetime1">
              <a:rPr lang="en-IN" sz="900">
                <a:latin typeface="Century Gothic" panose="020B0502020202020204" pitchFamily="34" charset="0"/>
              </a:rPr>
              <a:pPr algn="ctr"/>
              <a:t>29-08-2019</a:t>
            </a:fld>
            <a:endParaRPr lang="en-IN" sz="900" dirty="0">
              <a:latin typeface="Century Gothic" panose="020B0502020202020204" pitchFamily="34" charset="0"/>
            </a:endParaRPr>
          </a:p>
        </p:txBody>
      </p:sp>
      <p:sp>
        <p:nvSpPr>
          <p:cNvPr id="60" name="Footer Placeholder 3">
            <a:extLst>
              <a:ext uri="{FF2B5EF4-FFF2-40B4-BE49-F238E27FC236}">
                <a16:creationId xmlns:a16="http://schemas.microsoft.com/office/drawing/2014/main" xmlns="" id="{ED38E160-2D72-4698-B4CA-A71E32ED6A48}"/>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
        <p:nvSpPr>
          <p:cNvPr id="61" name="Slide Number Placeholder 4">
            <a:extLst>
              <a:ext uri="{FF2B5EF4-FFF2-40B4-BE49-F238E27FC236}">
                <a16:creationId xmlns:a16="http://schemas.microsoft.com/office/drawing/2014/main" xmlns="" id="{673EDADC-CDC3-4623-9A52-908C7C22F376}"/>
              </a:ext>
            </a:extLst>
          </p:cNvPr>
          <p:cNvSpPr>
            <a:spLocks noGrp="1"/>
          </p:cNvSpPr>
          <p:nvPr>
            <p:ph type="sldNum" sz="quarter" idx="12"/>
          </p:nvPr>
        </p:nvSpPr>
        <p:spPr>
          <a:xfrm>
            <a:off x="11313297" y="6571912"/>
            <a:ext cx="656700" cy="226713"/>
          </a:xfrm>
        </p:spPr>
        <p:txBody>
          <a:bodyPr/>
          <a:lstStyle/>
          <a:p>
            <a:r>
              <a:rPr lang="en-IN" sz="900" dirty="0">
                <a:latin typeface="Century Gothic" panose="020B0502020202020204" pitchFamily="34" charset="0"/>
              </a:rPr>
              <a:t>4</a:t>
            </a:r>
          </a:p>
        </p:txBody>
      </p:sp>
      <p:sp>
        <p:nvSpPr>
          <p:cNvPr id="52" name="Date Placeholder 2">
            <a:extLst>
              <a:ext uri="{FF2B5EF4-FFF2-40B4-BE49-F238E27FC236}">
                <a16:creationId xmlns:a16="http://schemas.microsoft.com/office/drawing/2014/main" xmlns="" id="{0838B019-81E4-402C-B7B8-19F347AF3E6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53" name="Footer Placeholder 3">
            <a:extLst>
              <a:ext uri="{FF2B5EF4-FFF2-40B4-BE49-F238E27FC236}">
                <a16:creationId xmlns:a16="http://schemas.microsoft.com/office/drawing/2014/main" xmlns="" id="{83D41518-25F9-4BF5-8E7C-DC4D0C5A9F7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54" name="Slide Number Placeholder 4">
            <a:extLst>
              <a:ext uri="{FF2B5EF4-FFF2-40B4-BE49-F238E27FC236}">
                <a16:creationId xmlns:a16="http://schemas.microsoft.com/office/drawing/2014/main" xmlns="" id="{79C0D2CC-C989-4582-8D04-CE0E8E0709D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pic>
        <p:nvPicPr>
          <p:cNvPr id="4" name="Picture 3">
            <a:extLst>
              <a:ext uri="{FF2B5EF4-FFF2-40B4-BE49-F238E27FC236}">
                <a16:creationId xmlns:a16="http://schemas.microsoft.com/office/drawing/2014/main" xmlns="" id="{2F6AF2E9-3A0B-4882-A7C3-981A02ABE33F}"/>
              </a:ext>
            </a:extLst>
          </p:cNvPr>
          <p:cNvPicPr>
            <a:picLocks noChangeAspect="1"/>
          </p:cNvPicPr>
          <p:nvPr/>
        </p:nvPicPr>
        <p:blipFill>
          <a:blip r:embed="rId3"/>
          <a:stretch>
            <a:fillRect/>
          </a:stretch>
        </p:blipFill>
        <p:spPr>
          <a:xfrm>
            <a:off x="0" y="665614"/>
            <a:ext cx="12192000" cy="6228522"/>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12"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95773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872" y="2495090"/>
            <a:ext cx="8437417" cy="461665"/>
          </a:xfrm>
          <a:prstGeom prst="rect">
            <a:avLst/>
          </a:prstGeom>
          <a:noFill/>
        </p:spPr>
        <p:txBody>
          <a:bodyPr wrap="square" rtlCol="0">
            <a:spAutoFit/>
          </a:bodyPr>
          <a:lstStyle>
            <a:defPPr>
              <a:defRPr lang="en-US"/>
            </a:defPPr>
            <a:lvl1pPr algn="ctr">
              <a:defRPr sz="2400" b="1">
                <a:solidFill>
                  <a:srgbClr val="002060"/>
                </a:solidFill>
              </a:defRPr>
            </a:lvl1pPr>
          </a:lstStyle>
          <a:p>
            <a:r>
              <a:rPr lang="en-US" dirty="0">
                <a:latin typeface="Century Gothic" panose="020B0502020202020204" pitchFamily="34" charset="0"/>
              </a:rPr>
              <a:t>SAP S/4HANA Preconfigured Solution for Dairy Industry</a:t>
            </a:r>
          </a:p>
        </p:txBody>
      </p:sp>
      <p:sp>
        <p:nvSpPr>
          <p:cNvPr id="12" name="Date Placeholder 3">
            <a:extLst>
              <a:ext uri="{FF2B5EF4-FFF2-40B4-BE49-F238E27FC236}">
                <a16:creationId xmlns:a16="http://schemas.microsoft.com/office/drawing/2014/main" xmlns="" id="{3EF5F16D-053F-4598-B489-EC5B6CEB493D}"/>
              </a:ext>
            </a:extLst>
          </p:cNvPr>
          <p:cNvSpPr>
            <a:spLocks noGrp="1"/>
          </p:cNvSpPr>
          <p:nvPr>
            <p:ph type="dt" sz="half" idx="10"/>
          </p:nvPr>
        </p:nvSpPr>
        <p:spPr>
          <a:xfrm>
            <a:off x="6077094" y="6567952"/>
            <a:ext cx="1057623" cy="226713"/>
          </a:xfrm>
        </p:spPr>
        <p:txBody>
          <a:bodyPr/>
          <a:lstStyle/>
          <a:p>
            <a:pPr algn="ctr"/>
            <a:fld id="{8EEAB879-61E1-44F7-BA1D-B6BC0FE3B3DD}" type="datetime1">
              <a:rPr lang="en-IN" sz="1000" smtClean="0"/>
              <a:pPr algn="ctr"/>
              <a:t>29-08-2019</a:t>
            </a:fld>
            <a:endParaRPr lang="en-IN" sz="1000" dirty="0"/>
          </a:p>
        </p:txBody>
      </p:sp>
      <p:sp>
        <p:nvSpPr>
          <p:cNvPr id="14" name="Footer Placeholder 3">
            <a:extLst>
              <a:ext uri="{FF2B5EF4-FFF2-40B4-BE49-F238E27FC236}">
                <a16:creationId xmlns:a16="http://schemas.microsoft.com/office/drawing/2014/main" xmlns="" id="{DCF085DB-A594-498E-8A7F-5251207D7461}"/>
              </a:ext>
            </a:extLst>
          </p:cNvPr>
          <p:cNvSpPr txBox="1">
            <a:spLocks/>
          </p:cNvSpPr>
          <p:nvPr/>
        </p:nvSpPr>
        <p:spPr>
          <a:xfrm>
            <a:off x="7470991"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6" name="Date Placeholder 2">
            <a:extLst>
              <a:ext uri="{FF2B5EF4-FFF2-40B4-BE49-F238E27FC236}">
                <a16:creationId xmlns:a16="http://schemas.microsoft.com/office/drawing/2014/main" xmlns="" id="{3764762F-C824-4AD1-91FD-1A4434E2CCA8}"/>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7" name="Footer Placeholder 3">
            <a:extLst>
              <a:ext uri="{FF2B5EF4-FFF2-40B4-BE49-F238E27FC236}">
                <a16:creationId xmlns:a16="http://schemas.microsoft.com/office/drawing/2014/main" xmlns="" id="{41A1DEE1-942D-4A1D-8AC2-1C67A49F0B3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8" name="Slide Number Placeholder 4">
            <a:extLst>
              <a:ext uri="{FF2B5EF4-FFF2-40B4-BE49-F238E27FC236}">
                <a16:creationId xmlns:a16="http://schemas.microsoft.com/office/drawing/2014/main" xmlns="" id="{51398037-C563-427B-BCB1-BEF989DD0745}"/>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23</a:t>
            </a:r>
          </a:p>
        </p:txBody>
      </p:sp>
      <p:pic>
        <p:nvPicPr>
          <p:cNvPr id="9"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0"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06729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Ohne-Titel-1-Kopie"/>
          <p:cNvPicPr>
            <a:picLocks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xmlns=""/>
              </a:ext>
            </a:extLst>
          </a:blip>
          <a:srcRect r="5222"/>
          <a:stretch/>
        </p:blipFill>
        <p:spPr bwMode="auto">
          <a:xfrm>
            <a:off x="978794" y="914400"/>
            <a:ext cx="10273406" cy="543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lowchart: Manual Input 2"/>
          <p:cNvSpPr/>
          <p:nvPr/>
        </p:nvSpPr>
        <p:spPr>
          <a:xfrm rot="16200000" flipH="1">
            <a:off x="7844313" y="844200"/>
            <a:ext cx="408626" cy="52387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200"/>
              <a:gd name="connsiteY0" fmla="*/ 884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884 h 10000"/>
              <a:gd name="connsiteX0" fmla="*/ 0 w 10200"/>
              <a:gd name="connsiteY0" fmla="*/ 593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59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0">
                <a:moveTo>
                  <a:pt x="0" y="593"/>
                </a:moveTo>
                <a:lnTo>
                  <a:pt x="10200" y="0"/>
                </a:lnTo>
                <a:lnTo>
                  <a:pt x="10200" y="10000"/>
                </a:lnTo>
                <a:lnTo>
                  <a:pt x="200" y="10000"/>
                </a:lnTo>
                <a:cubicBezTo>
                  <a:pt x="133" y="6961"/>
                  <a:pt x="67" y="3632"/>
                  <a:pt x="0" y="593"/>
                </a:cubicBezTo>
                <a:close/>
              </a:path>
            </a:pathLst>
          </a:cu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Manual Input 2"/>
          <p:cNvSpPr/>
          <p:nvPr/>
        </p:nvSpPr>
        <p:spPr>
          <a:xfrm rot="16200000" flipH="1">
            <a:off x="7844313" y="1758600"/>
            <a:ext cx="408626" cy="52387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200"/>
              <a:gd name="connsiteY0" fmla="*/ 884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884 h 10000"/>
              <a:gd name="connsiteX0" fmla="*/ 0 w 10200"/>
              <a:gd name="connsiteY0" fmla="*/ 593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59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0">
                <a:moveTo>
                  <a:pt x="0" y="593"/>
                </a:moveTo>
                <a:lnTo>
                  <a:pt x="10200" y="0"/>
                </a:lnTo>
                <a:lnTo>
                  <a:pt x="10200" y="10000"/>
                </a:lnTo>
                <a:lnTo>
                  <a:pt x="200" y="10000"/>
                </a:lnTo>
                <a:cubicBezTo>
                  <a:pt x="133" y="6961"/>
                  <a:pt x="67" y="3632"/>
                  <a:pt x="0" y="593"/>
                </a:cubicBezTo>
                <a:close/>
              </a:path>
            </a:pathLst>
          </a:cu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0" y="5181600"/>
            <a:ext cx="9144000" cy="984748"/>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dirty="0"/>
              <a:t>      </a:t>
            </a:r>
          </a:p>
        </p:txBody>
      </p:sp>
      <p:sp>
        <p:nvSpPr>
          <p:cNvPr id="2" name="TextBox 1"/>
          <p:cNvSpPr txBox="1"/>
          <p:nvPr/>
        </p:nvSpPr>
        <p:spPr>
          <a:xfrm>
            <a:off x="5867400" y="3260423"/>
            <a:ext cx="4343400"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The Solution </a:t>
            </a:r>
            <a:r>
              <a:rPr lang="en-US" b="1" dirty="0">
                <a:solidFill>
                  <a:srgbClr val="FFC000"/>
                </a:solidFill>
                <a:latin typeface="Century Gothic" panose="020B0502020202020204" pitchFamily="34" charset="0"/>
              </a:rPr>
              <a:t>Focus</a:t>
            </a:r>
          </a:p>
        </p:txBody>
      </p:sp>
      <p:sp>
        <p:nvSpPr>
          <p:cNvPr id="13" name="TextBox 12"/>
          <p:cNvSpPr txBox="1"/>
          <p:nvPr/>
        </p:nvSpPr>
        <p:spPr>
          <a:xfrm>
            <a:off x="5867399" y="4222241"/>
            <a:ext cx="6001019" cy="301621"/>
          </a:xfrm>
          <a:prstGeom prst="rect">
            <a:avLst/>
          </a:prstGeom>
          <a:noFill/>
        </p:spPr>
        <p:txBody>
          <a:bodyPr wrap="square" rtlCol="0">
            <a:spAutoFit/>
          </a:bodyPr>
          <a:lstStyle/>
          <a:p>
            <a:pPr>
              <a:lnSpc>
                <a:spcPct val="85000"/>
              </a:lnSpc>
            </a:pPr>
            <a:r>
              <a:rPr lang="en-US" sz="1600" b="1" dirty="0">
                <a:solidFill>
                  <a:schemeClr val="bg1"/>
                </a:solidFill>
                <a:latin typeface="Century Gothic" panose="020B0502020202020204" pitchFamily="34" charset="0"/>
              </a:rPr>
              <a:t>Our Preconfigured Dairy Solution </a:t>
            </a:r>
            <a:r>
              <a:rPr lang="en-US" sz="1600" b="1" dirty="0">
                <a:solidFill>
                  <a:srgbClr val="FFC000"/>
                </a:solidFill>
                <a:latin typeface="Century Gothic" panose="020B0502020202020204" pitchFamily="34" charset="0"/>
              </a:rPr>
              <a:t>Difference</a:t>
            </a:r>
          </a:p>
        </p:txBody>
      </p:sp>
      <p:sp>
        <p:nvSpPr>
          <p:cNvPr id="21" name="TextBox 20"/>
          <p:cNvSpPr txBox="1"/>
          <p:nvPr/>
        </p:nvSpPr>
        <p:spPr>
          <a:xfrm>
            <a:off x="2491978" y="5320031"/>
            <a:ext cx="7208047" cy="584775"/>
          </a:xfrm>
          <a:prstGeom prst="rect">
            <a:avLst/>
          </a:prstGeom>
          <a:noFill/>
          <a:effectLst/>
        </p:spPr>
        <p:txBody>
          <a:bodyPr wrap="square" rtlCol="0">
            <a:spAutoFit/>
          </a:bodyPr>
          <a:lstStyle/>
          <a:p>
            <a:pPr algn="ctr">
              <a:defRPr/>
            </a:pPr>
            <a:r>
              <a:rPr lang="en-US" sz="1600" b="1" dirty="0">
                <a:solidFill>
                  <a:schemeClr val="bg1"/>
                </a:solidFill>
                <a:latin typeface="Century Gothic" panose="020B0502020202020204" pitchFamily="34" charset="0"/>
              </a:rPr>
              <a:t>A Solution designed to manage your  Business</a:t>
            </a:r>
          </a:p>
          <a:p>
            <a:pPr algn="ctr">
              <a:defRPr/>
            </a:pPr>
            <a:r>
              <a:rPr lang="en-US" sz="1600" b="1" dirty="0">
                <a:solidFill>
                  <a:schemeClr val="bg1"/>
                </a:solidFill>
                <a:latin typeface="Century Gothic" panose="020B0502020202020204" pitchFamily="34" charset="0"/>
              </a:rPr>
              <a:t>Developed to meet your unique needs and your Future plans</a:t>
            </a:r>
          </a:p>
        </p:txBody>
      </p:sp>
      <p:sp>
        <p:nvSpPr>
          <p:cNvPr id="14" name="object 6">
            <a:extLst>
              <a:ext uri="{FF2B5EF4-FFF2-40B4-BE49-F238E27FC236}">
                <a16:creationId xmlns:a16="http://schemas.microsoft.com/office/drawing/2014/main" xmlns="" id="{1A2951EF-FFFF-4B09-945A-020CBD60AED4}"/>
              </a:ext>
            </a:extLst>
          </p:cNvPr>
          <p:cNvSpPr>
            <a:spLocks/>
          </p:cNvSpPr>
          <p:nvPr/>
        </p:nvSpPr>
        <p:spPr bwMode="auto">
          <a:xfrm>
            <a:off x="4942096" y="3200793"/>
            <a:ext cx="434975" cy="512762"/>
          </a:xfrm>
          <a:custGeom>
            <a:avLst/>
            <a:gdLst>
              <a:gd name="T0" fmla="*/ 0 w 434975"/>
              <a:gd name="T1" fmla="*/ 0 h 513079"/>
              <a:gd name="T2" fmla="*/ 0 w 434975"/>
              <a:gd name="T3" fmla="*/ 512825 h 513079"/>
              <a:gd name="T4" fmla="*/ 434983 w 434975"/>
              <a:gd name="T5" fmla="*/ 256412 h 513079"/>
              <a:gd name="T6" fmla="*/ 0 w 434975"/>
              <a:gd name="T7" fmla="*/ 0 h 513079"/>
            </a:gdLst>
            <a:ahLst/>
            <a:cxnLst>
              <a:cxn ang="0">
                <a:pos x="T0" y="T1"/>
              </a:cxn>
              <a:cxn ang="0">
                <a:pos x="T2" y="T3"/>
              </a:cxn>
              <a:cxn ang="0">
                <a:pos x="T4" y="T5"/>
              </a:cxn>
              <a:cxn ang="0">
                <a:pos x="T6" y="T7"/>
              </a:cxn>
            </a:cxnLst>
            <a:rect l="0" t="0" r="r" b="b"/>
            <a:pathLst>
              <a:path w="434975" h="513079">
                <a:moveTo>
                  <a:pt x="0" y="0"/>
                </a:moveTo>
                <a:lnTo>
                  <a:pt x="0" y="512825"/>
                </a:lnTo>
                <a:lnTo>
                  <a:pt x="434983" y="256412"/>
                </a:lnTo>
                <a:lnTo>
                  <a:pt x="0" y="0"/>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a:p>
        </p:txBody>
      </p:sp>
      <p:sp>
        <p:nvSpPr>
          <p:cNvPr id="15" name="Title 1"/>
          <p:cNvSpPr txBox="1">
            <a:spLocks/>
          </p:cNvSpPr>
          <p:nvPr/>
        </p:nvSpPr>
        <p:spPr>
          <a:xfrm>
            <a:off x="609600" y="41325"/>
            <a:ext cx="10515600" cy="61838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733" kern="1200">
                <a:solidFill>
                  <a:schemeClr val="tx1"/>
                </a:solidFill>
                <a:latin typeface="+mj-lt"/>
                <a:ea typeface="+mj-ea"/>
                <a:cs typeface="+mj-cs"/>
              </a:defRPr>
            </a:lvl1pPr>
          </a:lstStyle>
          <a:p>
            <a:r>
              <a:rPr lang="en-US" sz="2000" dirty="0">
                <a:latin typeface="Century Gothic" panose="020B0502020202020204" pitchFamily="34" charset="0"/>
              </a:rPr>
              <a:t>SAP S/4 HANA Preconfigured Solution for Dairy Industry</a:t>
            </a:r>
          </a:p>
        </p:txBody>
      </p:sp>
      <p:sp>
        <p:nvSpPr>
          <p:cNvPr id="17" name="Date Placeholder 3">
            <a:extLst>
              <a:ext uri="{FF2B5EF4-FFF2-40B4-BE49-F238E27FC236}">
                <a16:creationId xmlns:a16="http://schemas.microsoft.com/office/drawing/2014/main" xmlns="" id="{80AE979A-2DD9-41CB-97FD-5F66C63B0EF8}"/>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9" name="Footer Placeholder 3">
            <a:extLst>
              <a:ext uri="{FF2B5EF4-FFF2-40B4-BE49-F238E27FC236}">
                <a16:creationId xmlns:a16="http://schemas.microsoft.com/office/drawing/2014/main" xmlns="" id="{5D4D4FC5-73BE-42B9-B173-804F5680FB81}"/>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20" name="Date Placeholder 2">
            <a:extLst>
              <a:ext uri="{FF2B5EF4-FFF2-40B4-BE49-F238E27FC236}">
                <a16:creationId xmlns:a16="http://schemas.microsoft.com/office/drawing/2014/main" xmlns="" id="{65847A7A-86A7-4048-8578-B4FEEAB9D2DF}"/>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2" name="Footer Placeholder 3">
            <a:extLst>
              <a:ext uri="{FF2B5EF4-FFF2-40B4-BE49-F238E27FC236}">
                <a16:creationId xmlns:a16="http://schemas.microsoft.com/office/drawing/2014/main" xmlns="" id="{DC7A99E6-B39F-4EFF-885A-275E5CD416FF}"/>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3" name="Slide Number Placeholder 4">
            <a:extLst>
              <a:ext uri="{FF2B5EF4-FFF2-40B4-BE49-F238E27FC236}">
                <a16:creationId xmlns:a16="http://schemas.microsoft.com/office/drawing/2014/main" xmlns="" id="{24E02845-46C7-423C-877B-C2D963BD1601}"/>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24</a:t>
            </a:r>
          </a:p>
        </p:txBody>
      </p:sp>
      <p:pic>
        <p:nvPicPr>
          <p:cNvPr id="18"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24"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1592855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cstate="print">
            <a:extLst>
              <a:ext uri="{28A0092B-C50C-407E-A947-70E740481C1C}">
                <a14:useLocalDpi xmlns:a14="http://schemas.microsoft.com/office/drawing/2010/main" xmlns="" val="0"/>
              </a:ext>
            </a:extLst>
          </a:blip>
          <a:srcRect t="31829"/>
          <a:stretch/>
        </p:blipFill>
        <p:spPr>
          <a:xfrm>
            <a:off x="957045" y="1161304"/>
            <a:ext cx="10158920" cy="4616948"/>
          </a:xfrm>
          <a:prstGeom prst="rect">
            <a:avLst/>
          </a:prstGeom>
        </p:spPr>
      </p:pic>
      <p:sp>
        <p:nvSpPr>
          <p:cNvPr id="120" name="Rectangle 119"/>
          <p:cNvSpPr/>
          <p:nvPr/>
        </p:nvSpPr>
        <p:spPr>
          <a:xfrm>
            <a:off x="337361" y="893453"/>
            <a:ext cx="11138778" cy="515924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112" name="Straight Arrow Connector 111"/>
          <p:cNvCxnSpPr>
            <a:cxnSpLocks/>
          </p:cNvCxnSpPr>
          <p:nvPr/>
        </p:nvCxnSpPr>
        <p:spPr>
          <a:xfrm flipV="1">
            <a:off x="1834670" y="1958126"/>
            <a:ext cx="9217760" cy="2541549"/>
          </a:xfrm>
          <a:prstGeom prst="straightConnector1">
            <a:avLst/>
          </a:prstGeom>
          <a:ln w="28575">
            <a:solidFill>
              <a:srgbClr val="042E6E"/>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Our SAP Journey in Dairy Industry </a:t>
            </a:r>
          </a:p>
        </p:txBody>
      </p:sp>
      <p:sp>
        <p:nvSpPr>
          <p:cNvPr id="74" name="Rectangle 27"/>
          <p:cNvSpPr>
            <a:spLocks noChangeArrowheads="1"/>
          </p:cNvSpPr>
          <p:nvPr/>
        </p:nvSpPr>
        <p:spPr bwMode="gray">
          <a:xfrm>
            <a:off x="8150561" y="5862873"/>
            <a:ext cx="2901869" cy="189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34541" tIns="0" rIns="134541" bIns="0"/>
          <a:lstStyle>
            <a:lvl1pPr marL="280988" indent="-4763" algn="l">
              <a:tabLst>
                <a:tab pos="1766888" algn="l"/>
              </a:tabLst>
              <a:defRPr>
                <a:solidFill>
                  <a:schemeClr val="tx1"/>
                </a:solidFill>
                <a:latin typeface="Arial" charset="0"/>
              </a:defRPr>
            </a:lvl1pPr>
            <a:lvl2pPr marL="631825" indent="-171450" algn="l">
              <a:tabLst>
                <a:tab pos="1766888" algn="l"/>
              </a:tabLst>
              <a:defRPr>
                <a:solidFill>
                  <a:schemeClr val="tx1"/>
                </a:solidFill>
                <a:latin typeface="Arial" charset="0"/>
              </a:defRPr>
            </a:lvl2pPr>
            <a:lvl3pPr marL="1366838" indent="-280988" algn="l">
              <a:tabLst>
                <a:tab pos="1766888" algn="l"/>
              </a:tabLst>
              <a:defRPr>
                <a:solidFill>
                  <a:schemeClr val="tx1"/>
                </a:solidFill>
                <a:latin typeface="Arial" charset="0"/>
              </a:defRPr>
            </a:lvl3pPr>
            <a:lvl4pPr marL="1822450" indent="-331788" algn="l">
              <a:tabLst>
                <a:tab pos="1766888" algn="l"/>
              </a:tabLst>
              <a:defRPr>
                <a:solidFill>
                  <a:schemeClr val="tx1"/>
                </a:solidFill>
                <a:latin typeface="Arial" charset="0"/>
              </a:defRPr>
            </a:lvl4pPr>
            <a:lvl5pPr marL="2306638" indent="-344488" algn="l">
              <a:tabLst>
                <a:tab pos="1766888" algn="l"/>
              </a:tabLst>
              <a:defRPr>
                <a:solidFill>
                  <a:schemeClr val="tx1"/>
                </a:solidFill>
                <a:latin typeface="Arial" charset="0"/>
              </a:defRPr>
            </a:lvl5pPr>
            <a:lvl6pPr marL="2763838" indent="-344488" fontAlgn="base">
              <a:spcBef>
                <a:spcPct val="0"/>
              </a:spcBef>
              <a:spcAft>
                <a:spcPct val="0"/>
              </a:spcAft>
              <a:tabLst>
                <a:tab pos="1766888" algn="l"/>
              </a:tabLst>
              <a:defRPr>
                <a:solidFill>
                  <a:schemeClr val="tx1"/>
                </a:solidFill>
                <a:latin typeface="Arial" charset="0"/>
              </a:defRPr>
            </a:lvl6pPr>
            <a:lvl7pPr marL="3221038" indent="-344488" fontAlgn="base">
              <a:spcBef>
                <a:spcPct val="0"/>
              </a:spcBef>
              <a:spcAft>
                <a:spcPct val="0"/>
              </a:spcAft>
              <a:tabLst>
                <a:tab pos="1766888" algn="l"/>
              </a:tabLst>
              <a:defRPr>
                <a:solidFill>
                  <a:schemeClr val="tx1"/>
                </a:solidFill>
                <a:latin typeface="Arial" charset="0"/>
              </a:defRPr>
            </a:lvl7pPr>
            <a:lvl8pPr marL="3678238" indent="-344488" fontAlgn="base">
              <a:spcBef>
                <a:spcPct val="0"/>
              </a:spcBef>
              <a:spcAft>
                <a:spcPct val="0"/>
              </a:spcAft>
              <a:tabLst>
                <a:tab pos="1766888" algn="l"/>
              </a:tabLst>
              <a:defRPr>
                <a:solidFill>
                  <a:schemeClr val="tx1"/>
                </a:solidFill>
                <a:latin typeface="Arial" charset="0"/>
              </a:defRPr>
            </a:lvl8pPr>
            <a:lvl9pPr marL="4135438" indent="-344488" fontAlgn="base">
              <a:spcBef>
                <a:spcPct val="0"/>
              </a:spcBef>
              <a:spcAft>
                <a:spcPct val="0"/>
              </a:spcAft>
              <a:tabLst>
                <a:tab pos="1766888" algn="l"/>
              </a:tabLst>
              <a:defRPr>
                <a:solidFill>
                  <a:schemeClr val="tx1"/>
                </a:solidFill>
                <a:latin typeface="Arial" charset="0"/>
              </a:defRPr>
            </a:lvl9pPr>
          </a:lstStyle>
          <a:p>
            <a:pPr marL="201216" lvl="1" indent="0" algn="r">
              <a:spcBef>
                <a:spcPts val="225"/>
              </a:spcBef>
              <a:buClr>
                <a:srgbClr val="333333"/>
              </a:buClr>
              <a:buSzPct val="80000"/>
            </a:pPr>
            <a:r>
              <a:rPr lang="en-US" altLang="en-US" sz="1050" b="1" dirty="0">
                <a:latin typeface="+mj-lt"/>
              </a:rPr>
              <a:t>LLPD</a:t>
            </a:r>
            <a:r>
              <a:rPr lang="en-US" altLang="en-US" sz="1050" dirty="0">
                <a:latin typeface="+mj-lt"/>
              </a:rPr>
              <a:t> : Lakh litres per day processed per Day</a:t>
            </a:r>
          </a:p>
        </p:txBody>
      </p:sp>
      <p:grpSp>
        <p:nvGrpSpPr>
          <p:cNvPr id="4" name="Group 3"/>
          <p:cNvGrpSpPr/>
          <p:nvPr/>
        </p:nvGrpSpPr>
        <p:grpSpPr>
          <a:xfrm>
            <a:off x="1828066" y="3820820"/>
            <a:ext cx="1511600" cy="1878509"/>
            <a:chOff x="1181343" y="3879309"/>
            <a:chExt cx="2015467" cy="2504678"/>
          </a:xfrm>
        </p:grpSpPr>
        <p:sp>
          <p:nvSpPr>
            <p:cNvPr id="79" name="TextBox 78"/>
            <p:cNvSpPr txBox="1"/>
            <p:nvPr/>
          </p:nvSpPr>
          <p:spPr>
            <a:xfrm>
              <a:off x="1835420" y="4671897"/>
              <a:ext cx="624104" cy="369332"/>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2010</a:t>
              </a:r>
              <a:endParaRPr lang="en-US" dirty="0">
                <a:solidFill>
                  <a:srgbClr val="22429B"/>
                </a:solidFill>
              </a:endParaRPr>
            </a:p>
          </p:txBody>
        </p:sp>
        <p:sp>
          <p:nvSpPr>
            <p:cNvPr id="75" name="Rounded Rectangle 74"/>
            <p:cNvSpPr/>
            <p:nvPr/>
          </p:nvSpPr>
          <p:spPr>
            <a:xfrm>
              <a:off x="1605828" y="5775348"/>
              <a:ext cx="1083290" cy="608639"/>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77" name="Rounded Rectangle 76"/>
            <p:cNvSpPr/>
            <p:nvPr/>
          </p:nvSpPr>
          <p:spPr>
            <a:xfrm>
              <a:off x="2247984" y="5098702"/>
              <a:ext cx="948826" cy="746923"/>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0" name="Rounded Rectangle 79"/>
            <p:cNvSpPr/>
            <p:nvPr/>
          </p:nvSpPr>
          <p:spPr>
            <a:xfrm>
              <a:off x="1181343" y="5125048"/>
              <a:ext cx="955894" cy="650300"/>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06" name="Oval 105"/>
            <p:cNvSpPr/>
            <p:nvPr/>
          </p:nvSpPr>
          <p:spPr>
            <a:xfrm>
              <a:off x="2051679" y="4383159"/>
              <a:ext cx="156944" cy="156944"/>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5" name="TextBox 114"/>
            <p:cNvSpPr txBox="1"/>
            <p:nvPr/>
          </p:nvSpPr>
          <p:spPr>
            <a:xfrm>
              <a:off x="1824510" y="3879309"/>
              <a:ext cx="611280" cy="225703"/>
            </a:xfrm>
            <a:prstGeom prst="rect">
              <a:avLst/>
            </a:prstGeom>
            <a:noFill/>
          </p:spPr>
          <p:txBody>
            <a:bodyPr wrap="none" lIns="0" tIns="0" rIns="0" bIns="0" rtlCol="0" anchor="t">
              <a:spAutoFit/>
            </a:bodyPr>
            <a:lstStyle/>
            <a:p>
              <a:pPr algn="ctr"/>
              <a:r>
                <a:rPr lang="en-US" sz="1100" b="1" dirty="0">
                  <a:solidFill>
                    <a:srgbClr val="002060"/>
                  </a:solidFill>
                </a:rPr>
                <a:t>18 LLPD</a:t>
              </a:r>
            </a:p>
          </p:txBody>
        </p:sp>
        <p:grpSp>
          <p:nvGrpSpPr>
            <p:cNvPr id="127" name="Group 126"/>
            <p:cNvGrpSpPr/>
            <p:nvPr/>
          </p:nvGrpSpPr>
          <p:grpSpPr>
            <a:xfrm rot="10800000">
              <a:off x="2054158" y="4085172"/>
              <a:ext cx="151983" cy="212882"/>
              <a:chOff x="5798630" y="2518380"/>
              <a:chExt cx="222518" cy="311681"/>
            </a:xfrm>
          </p:grpSpPr>
          <p:sp>
            <p:nvSpPr>
              <p:cNvPr id="128" name="L-Shape 127"/>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9" name="L-Shape 128"/>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grpSp>
        <p:nvGrpSpPr>
          <p:cNvPr id="5" name="Group 4"/>
          <p:cNvGrpSpPr/>
          <p:nvPr/>
        </p:nvGrpSpPr>
        <p:grpSpPr>
          <a:xfrm>
            <a:off x="3446740" y="3191876"/>
            <a:ext cx="1254472" cy="2249078"/>
            <a:chOff x="5391458" y="2926268"/>
            <a:chExt cx="1197591" cy="2767355"/>
          </a:xfrm>
        </p:grpSpPr>
        <p:sp>
          <p:nvSpPr>
            <p:cNvPr id="82" name="TextBox 81"/>
            <p:cNvSpPr txBox="1"/>
            <p:nvPr/>
          </p:nvSpPr>
          <p:spPr>
            <a:xfrm>
              <a:off x="5817460" y="3839686"/>
              <a:ext cx="446853" cy="340831"/>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2011</a:t>
              </a:r>
              <a:endParaRPr lang="en-US" dirty="0">
                <a:solidFill>
                  <a:srgbClr val="22429B"/>
                </a:solidFill>
              </a:endParaRPr>
            </a:p>
          </p:txBody>
        </p:sp>
        <p:sp>
          <p:nvSpPr>
            <p:cNvPr id="81" name="Rounded Rectangle 80"/>
            <p:cNvSpPr/>
            <p:nvPr/>
          </p:nvSpPr>
          <p:spPr>
            <a:xfrm>
              <a:off x="5549723" y="4339012"/>
              <a:ext cx="961149" cy="512381"/>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4" name="Rounded Rectangle 83"/>
            <p:cNvSpPr/>
            <p:nvPr/>
          </p:nvSpPr>
          <p:spPr>
            <a:xfrm>
              <a:off x="5391458" y="5023931"/>
              <a:ext cx="1197591" cy="669692"/>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08" name="Oval 107"/>
            <p:cNvSpPr/>
            <p:nvPr/>
          </p:nvSpPr>
          <p:spPr>
            <a:xfrm>
              <a:off x="5951824" y="3468346"/>
              <a:ext cx="172193" cy="167230"/>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6" name="TextBox 115"/>
            <p:cNvSpPr txBox="1"/>
            <p:nvPr/>
          </p:nvSpPr>
          <p:spPr>
            <a:xfrm>
              <a:off x="5808701" y="2926268"/>
              <a:ext cx="437671" cy="208285"/>
            </a:xfrm>
            <a:prstGeom prst="rect">
              <a:avLst/>
            </a:prstGeom>
            <a:noFill/>
          </p:spPr>
          <p:txBody>
            <a:bodyPr wrap="none" lIns="0" tIns="0" rIns="0" bIns="0" rtlCol="0" anchor="t">
              <a:spAutoFit/>
            </a:bodyPr>
            <a:lstStyle/>
            <a:p>
              <a:pPr algn="ctr"/>
              <a:r>
                <a:rPr lang="en-US" sz="1100" b="1" dirty="0">
                  <a:solidFill>
                    <a:srgbClr val="002060"/>
                  </a:solidFill>
                </a:rPr>
                <a:t>49 LLPD</a:t>
              </a:r>
            </a:p>
          </p:txBody>
        </p:sp>
        <p:grpSp>
          <p:nvGrpSpPr>
            <p:cNvPr id="130" name="Group 129"/>
            <p:cNvGrpSpPr/>
            <p:nvPr/>
          </p:nvGrpSpPr>
          <p:grpSpPr>
            <a:xfrm rot="10800000">
              <a:off x="5954434" y="3112724"/>
              <a:ext cx="151983" cy="212882"/>
              <a:chOff x="5798630" y="2518380"/>
              <a:chExt cx="222518" cy="311681"/>
            </a:xfrm>
          </p:grpSpPr>
          <p:sp>
            <p:nvSpPr>
              <p:cNvPr id="131" name="L-Shape 130"/>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2" name="L-Shape 131"/>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grpSp>
        <p:nvGrpSpPr>
          <p:cNvPr id="6" name="Group 5"/>
          <p:cNvGrpSpPr/>
          <p:nvPr/>
        </p:nvGrpSpPr>
        <p:grpSpPr>
          <a:xfrm>
            <a:off x="4872806" y="3027086"/>
            <a:ext cx="956043" cy="1541996"/>
            <a:chOff x="7346991" y="2395976"/>
            <a:chExt cx="681884" cy="2055995"/>
          </a:xfrm>
        </p:grpSpPr>
        <p:sp>
          <p:nvSpPr>
            <p:cNvPr id="83" name="TextBox 82"/>
            <p:cNvSpPr txBox="1"/>
            <p:nvPr/>
          </p:nvSpPr>
          <p:spPr>
            <a:xfrm>
              <a:off x="7499975" y="3289455"/>
              <a:ext cx="333849" cy="369332"/>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2012</a:t>
              </a:r>
              <a:endParaRPr lang="en-US" dirty="0">
                <a:solidFill>
                  <a:srgbClr val="22429B"/>
                </a:solidFill>
              </a:endParaRPr>
            </a:p>
          </p:txBody>
        </p:sp>
        <p:sp>
          <p:nvSpPr>
            <p:cNvPr id="85" name="Rounded Rectangle 84"/>
            <p:cNvSpPr/>
            <p:nvPr/>
          </p:nvSpPr>
          <p:spPr>
            <a:xfrm>
              <a:off x="7346991" y="3803031"/>
              <a:ext cx="681884" cy="648940"/>
            </a:xfrm>
            <a:prstGeom prst="roundRect">
              <a:avLst>
                <a:gd name="adj" fmla="val 10000"/>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09" name="Oval 108"/>
            <p:cNvSpPr/>
            <p:nvPr/>
          </p:nvSpPr>
          <p:spPr>
            <a:xfrm>
              <a:off x="7588428" y="2879168"/>
              <a:ext cx="113487" cy="202721"/>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7" name="TextBox 116"/>
            <p:cNvSpPr txBox="1"/>
            <p:nvPr/>
          </p:nvSpPr>
          <p:spPr>
            <a:xfrm>
              <a:off x="7511737" y="2395976"/>
              <a:ext cx="326989" cy="225703"/>
            </a:xfrm>
            <a:prstGeom prst="rect">
              <a:avLst/>
            </a:prstGeom>
            <a:noFill/>
          </p:spPr>
          <p:txBody>
            <a:bodyPr wrap="none" lIns="0" tIns="0" rIns="0" bIns="0" rtlCol="0" anchor="t">
              <a:spAutoFit/>
            </a:bodyPr>
            <a:lstStyle/>
            <a:p>
              <a:pPr algn="ctr"/>
              <a:r>
                <a:rPr lang="en-US" sz="1100" b="1" dirty="0">
                  <a:solidFill>
                    <a:srgbClr val="002060"/>
                  </a:solidFill>
                </a:rPr>
                <a:t>52 LLPD</a:t>
              </a:r>
            </a:p>
          </p:txBody>
        </p:sp>
        <p:grpSp>
          <p:nvGrpSpPr>
            <p:cNvPr id="133" name="Group 132"/>
            <p:cNvGrpSpPr/>
            <p:nvPr/>
          </p:nvGrpSpPr>
          <p:grpSpPr>
            <a:xfrm rot="10800000">
              <a:off x="7593388" y="2593834"/>
              <a:ext cx="151983" cy="212882"/>
              <a:chOff x="5798630" y="2518380"/>
              <a:chExt cx="222518" cy="311681"/>
            </a:xfrm>
          </p:grpSpPr>
          <p:sp>
            <p:nvSpPr>
              <p:cNvPr id="134" name="L-Shape 133"/>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5" name="L-Shape 134"/>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grpSp>
        <p:nvGrpSpPr>
          <p:cNvPr id="7" name="Group 6"/>
          <p:cNvGrpSpPr/>
          <p:nvPr/>
        </p:nvGrpSpPr>
        <p:grpSpPr>
          <a:xfrm>
            <a:off x="6028868" y="2592791"/>
            <a:ext cx="1096974" cy="2081560"/>
            <a:chOff x="8682406" y="1897400"/>
            <a:chExt cx="1078197" cy="2775413"/>
          </a:xfrm>
        </p:grpSpPr>
        <p:sp>
          <p:nvSpPr>
            <p:cNvPr id="61" name="TextBox 60"/>
            <p:cNvSpPr txBox="1"/>
            <p:nvPr/>
          </p:nvSpPr>
          <p:spPr>
            <a:xfrm>
              <a:off x="8993427" y="2806716"/>
              <a:ext cx="460065" cy="369332"/>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2014</a:t>
              </a:r>
              <a:endParaRPr lang="en-US" dirty="0">
                <a:solidFill>
                  <a:srgbClr val="22429B"/>
                </a:solidFill>
              </a:endParaRPr>
            </a:p>
          </p:txBody>
        </p:sp>
        <p:pic>
          <p:nvPicPr>
            <p:cNvPr id="86" name="Picture 2" descr="C:\Users\dv71074\Desktop\photo.jpg"/>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8682406" y="3320292"/>
              <a:ext cx="1078197" cy="492174"/>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2" descr="C:\Users\dv71074\Desktop\logo.jp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8709125" y="4005211"/>
              <a:ext cx="1024757" cy="667602"/>
            </a:xfrm>
            <a:prstGeom prst="rect">
              <a:avLst/>
            </a:prstGeom>
            <a:noFill/>
            <a:extLst>
              <a:ext uri="{909E8E84-426E-40DD-AFC4-6F175D3DCCD1}">
                <a14:hiddenFill xmlns:a14="http://schemas.microsoft.com/office/drawing/2010/main" xmlns="">
                  <a:solidFill>
                    <a:srgbClr val="FFFFFF"/>
                  </a:solidFill>
                </a14:hiddenFill>
              </a:ext>
            </a:extLst>
          </p:spPr>
        </p:pic>
        <p:sp>
          <p:nvSpPr>
            <p:cNvPr id="110" name="Oval 109"/>
            <p:cNvSpPr/>
            <p:nvPr/>
          </p:nvSpPr>
          <p:spPr>
            <a:xfrm>
              <a:off x="9143031" y="2366888"/>
              <a:ext cx="156944" cy="156944"/>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8" name="TextBox 117"/>
            <p:cNvSpPr txBox="1"/>
            <p:nvPr/>
          </p:nvSpPr>
          <p:spPr>
            <a:xfrm>
              <a:off x="8996196" y="1897400"/>
              <a:ext cx="450612" cy="225703"/>
            </a:xfrm>
            <a:prstGeom prst="rect">
              <a:avLst/>
            </a:prstGeom>
            <a:noFill/>
          </p:spPr>
          <p:txBody>
            <a:bodyPr wrap="none" lIns="0" tIns="0" rIns="0" bIns="0" rtlCol="0" anchor="t">
              <a:spAutoFit/>
            </a:bodyPr>
            <a:lstStyle/>
            <a:p>
              <a:pPr algn="ctr"/>
              <a:r>
                <a:rPr lang="en-US" sz="1100" b="1" dirty="0">
                  <a:solidFill>
                    <a:srgbClr val="002060"/>
                  </a:solidFill>
                </a:rPr>
                <a:t>75 LLPD</a:t>
              </a:r>
            </a:p>
          </p:txBody>
        </p:sp>
        <p:grpSp>
          <p:nvGrpSpPr>
            <p:cNvPr id="136" name="Group 135"/>
            <p:cNvGrpSpPr/>
            <p:nvPr/>
          </p:nvGrpSpPr>
          <p:grpSpPr>
            <a:xfrm rot="10800000">
              <a:off x="9143031" y="2073936"/>
              <a:ext cx="151983" cy="212882"/>
              <a:chOff x="5798630" y="2518380"/>
              <a:chExt cx="222518" cy="311681"/>
            </a:xfrm>
          </p:grpSpPr>
          <p:sp>
            <p:nvSpPr>
              <p:cNvPr id="138" name="L-Shape 137"/>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9" name="L-Shape 138"/>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grpSp>
        <p:nvGrpSpPr>
          <p:cNvPr id="10" name="Group 9"/>
          <p:cNvGrpSpPr/>
          <p:nvPr/>
        </p:nvGrpSpPr>
        <p:grpSpPr>
          <a:xfrm>
            <a:off x="7491731" y="2286553"/>
            <a:ext cx="1533398" cy="1428549"/>
            <a:chOff x="9675890" y="1642478"/>
            <a:chExt cx="2044531" cy="1904732"/>
          </a:xfrm>
        </p:grpSpPr>
        <p:sp>
          <p:nvSpPr>
            <p:cNvPr id="62" name="TextBox 61"/>
            <p:cNvSpPr txBox="1"/>
            <p:nvPr/>
          </p:nvSpPr>
          <p:spPr>
            <a:xfrm>
              <a:off x="10052689" y="2486046"/>
              <a:ext cx="1030198" cy="369332"/>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2015-16</a:t>
              </a:r>
              <a:endParaRPr lang="en-US" dirty="0">
                <a:solidFill>
                  <a:srgbClr val="22429B"/>
                </a:solidFill>
              </a:endParaRPr>
            </a:p>
          </p:txBody>
        </p:sp>
        <p:pic>
          <p:nvPicPr>
            <p:cNvPr id="89" name="Picture 2" descr="C:\Users\dv71074\Desktop\541659_246531115489772_466975177_n.png"/>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10729821" y="3148012"/>
              <a:ext cx="990600" cy="399198"/>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3" descr="C:\Users\dv71074\Desktop\2c8d4ab.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9675890" y="3073984"/>
              <a:ext cx="952500" cy="391506"/>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Oval 110"/>
            <p:cNvSpPr/>
            <p:nvPr/>
          </p:nvSpPr>
          <p:spPr>
            <a:xfrm>
              <a:off x="10489314" y="2070934"/>
              <a:ext cx="156944" cy="156944"/>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9" name="TextBox 118"/>
            <p:cNvSpPr txBox="1"/>
            <p:nvPr/>
          </p:nvSpPr>
          <p:spPr>
            <a:xfrm>
              <a:off x="10219605" y="1642478"/>
              <a:ext cx="707459" cy="225703"/>
            </a:xfrm>
            <a:prstGeom prst="rect">
              <a:avLst/>
            </a:prstGeom>
            <a:noFill/>
          </p:spPr>
          <p:txBody>
            <a:bodyPr wrap="none" lIns="0" tIns="0" rIns="0" bIns="0" rtlCol="0" anchor="t">
              <a:spAutoFit/>
            </a:bodyPr>
            <a:lstStyle/>
            <a:p>
              <a:pPr algn="ctr"/>
              <a:r>
                <a:rPr lang="en-US" sz="1100" b="1" dirty="0">
                  <a:solidFill>
                    <a:srgbClr val="002060"/>
                  </a:solidFill>
                </a:rPr>
                <a:t>100 LLPD</a:t>
              </a:r>
            </a:p>
          </p:txBody>
        </p:sp>
        <p:grpSp>
          <p:nvGrpSpPr>
            <p:cNvPr id="140" name="Group 139"/>
            <p:cNvGrpSpPr/>
            <p:nvPr/>
          </p:nvGrpSpPr>
          <p:grpSpPr>
            <a:xfrm rot="10800000">
              <a:off x="10489314" y="1814619"/>
              <a:ext cx="151983" cy="212882"/>
              <a:chOff x="5798630" y="2518380"/>
              <a:chExt cx="222518" cy="311681"/>
            </a:xfrm>
          </p:grpSpPr>
          <p:sp>
            <p:nvSpPr>
              <p:cNvPr id="141" name="L-Shape 140"/>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2" name="L-Shape 141"/>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sp>
        <p:nvSpPr>
          <p:cNvPr id="3" name="Rectangle 2"/>
          <p:cNvSpPr/>
          <p:nvPr/>
        </p:nvSpPr>
        <p:spPr>
          <a:xfrm>
            <a:off x="5486400" y="4948797"/>
            <a:ext cx="4830168" cy="77108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7" name="TextBox 56"/>
          <p:cNvSpPr txBox="1"/>
          <p:nvPr/>
        </p:nvSpPr>
        <p:spPr>
          <a:xfrm>
            <a:off x="5482002" y="5029200"/>
            <a:ext cx="4834566" cy="738664"/>
          </a:xfrm>
          <a:prstGeom prst="rect">
            <a:avLst/>
          </a:prstGeom>
          <a:noFill/>
        </p:spPr>
        <p:txBody>
          <a:bodyPr wrap="square" rtlCol="0">
            <a:spAutoFit/>
          </a:bodyPr>
          <a:lstStyle/>
          <a:p>
            <a:pPr marL="0" lvl="1" algn="just"/>
            <a:r>
              <a:rPr lang="en-IN" altLang="en-US" sz="1400" b="1" dirty="0">
                <a:solidFill>
                  <a:srgbClr val="193071"/>
                </a:solidFill>
                <a:latin typeface="Century Gothic" panose="020B0502020202020204" pitchFamily="34" charset="0"/>
              </a:rPr>
              <a:t>Connects</a:t>
            </a:r>
            <a:r>
              <a:rPr lang="en-IN" altLang="en-US" sz="1400" b="1" dirty="0">
                <a:solidFill>
                  <a:srgbClr val="ED1B27"/>
                </a:solidFill>
                <a:latin typeface="Century Gothic" panose="020B0502020202020204" pitchFamily="34" charset="0"/>
              </a:rPr>
              <a:t> 6,00,000 </a:t>
            </a:r>
            <a:r>
              <a:rPr lang="en-IN" altLang="en-US" sz="1400" b="1" dirty="0">
                <a:solidFill>
                  <a:srgbClr val="193071"/>
                </a:solidFill>
                <a:latin typeface="Century Gothic" panose="020B0502020202020204" pitchFamily="34" charset="0"/>
              </a:rPr>
              <a:t>Farmers and Agents covering   </a:t>
            </a:r>
            <a:r>
              <a:rPr lang="en-IN" altLang="en-US" sz="1400" b="1" dirty="0">
                <a:solidFill>
                  <a:srgbClr val="ED1B27"/>
                </a:solidFill>
                <a:latin typeface="Century Gothic" panose="020B0502020202020204" pitchFamily="34" charset="0"/>
              </a:rPr>
              <a:t>1,00,000+ Villages </a:t>
            </a:r>
            <a:r>
              <a:rPr lang="en-IN" altLang="en-US" sz="1400" b="1" dirty="0">
                <a:solidFill>
                  <a:srgbClr val="193071"/>
                </a:solidFill>
                <a:latin typeface="Century Gothic" panose="020B0502020202020204" pitchFamily="34" charset="0"/>
              </a:rPr>
              <a:t>procuring</a:t>
            </a:r>
            <a:r>
              <a:rPr lang="en-IN" altLang="en-US" sz="1400" b="1" dirty="0">
                <a:solidFill>
                  <a:srgbClr val="ED1B27"/>
                </a:solidFill>
                <a:latin typeface="Century Gothic" panose="020B0502020202020204" pitchFamily="34" charset="0"/>
              </a:rPr>
              <a:t> 125 + LLPD </a:t>
            </a:r>
            <a:r>
              <a:rPr lang="en-IN" altLang="en-US" sz="1400" b="1" dirty="0">
                <a:solidFill>
                  <a:srgbClr val="193071"/>
                </a:solidFill>
                <a:latin typeface="Century Gothic" panose="020B0502020202020204" pitchFamily="34" charset="0"/>
              </a:rPr>
              <a:t> every single day</a:t>
            </a:r>
            <a:endParaRPr lang="en-IN" sz="1600" b="1" dirty="0">
              <a:solidFill>
                <a:srgbClr val="193071"/>
              </a:solidFill>
              <a:latin typeface="Century Gothic" panose="020B0502020202020204" pitchFamily="34" charset="0"/>
            </a:endParaRPr>
          </a:p>
        </p:txBody>
      </p:sp>
      <p:pic>
        <p:nvPicPr>
          <p:cNvPr id="58" name="Picture 57"/>
          <p:cNvPicPr>
            <a:picLocks noChangeAspect="1"/>
          </p:cNvPicPr>
          <p:nvPr/>
        </p:nvPicPr>
        <p:blipFill rotWithShape="1">
          <a:blip r:embed="rId14">
            <a:extLst>
              <a:ext uri="{28A0092B-C50C-407E-A947-70E740481C1C}">
                <a14:useLocalDpi xmlns:a14="http://schemas.microsoft.com/office/drawing/2010/main" xmlns="" val="0"/>
              </a:ext>
            </a:extLst>
          </a:blip>
          <a:srcRect l="1858" t="6440" r="13222" b="6702"/>
          <a:stretch/>
        </p:blipFill>
        <p:spPr>
          <a:xfrm>
            <a:off x="7499157" y="4316120"/>
            <a:ext cx="851157" cy="382058"/>
          </a:xfrm>
          <a:prstGeom prst="rect">
            <a:avLst/>
          </a:prstGeom>
        </p:spPr>
      </p:pic>
      <p:pic>
        <p:nvPicPr>
          <p:cNvPr id="59" name="Picture 58"/>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7394189" y="3703274"/>
            <a:ext cx="885878" cy="497335"/>
          </a:xfrm>
          <a:prstGeom prst="rect">
            <a:avLst/>
          </a:prstGeom>
        </p:spPr>
      </p:pic>
      <p:pic>
        <p:nvPicPr>
          <p:cNvPr id="60" name="Picture 59"/>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8358582" y="3727900"/>
            <a:ext cx="821137" cy="445949"/>
          </a:xfrm>
          <a:prstGeom prst="rect">
            <a:avLst/>
          </a:prstGeom>
        </p:spPr>
      </p:pic>
      <p:grpSp>
        <p:nvGrpSpPr>
          <p:cNvPr id="63" name="Group 62">
            <a:extLst>
              <a:ext uri="{FF2B5EF4-FFF2-40B4-BE49-F238E27FC236}">
                <a16:creationId xmlns:a16="http://schemas.microsoft.com/office/drawing/2014/main" xmlns="" id="{8B2D3B57-A640-4398-93AD-F858EE605CDF}"/>
              </a:ext>
            </a:extLst>
          </p:cNvPr>
          <p:cNvGrpSpPr/>
          <p:nvPr/>
        </p:nvGrpSpPr>
        <p:grpSpPr>
          <a:xfrm>
            <a:off x="9117131" y="1942900"/>
            <a:ext cx="772647" cy="909675"/>
            <a:chOff x="10052690" y="1642478"/>
            <a:chExt cx="1030195" cy="1212900"/>
          </a:xfrm>
        </p:grpSpPr>
        <p:sp>
          <p:nvSpPr>
            <p:cNvPr id="64" name="TextBox 63">
              <a:extLst>
                <a:ext uri="{FF2B5EF4-FFF2-40B4-BE49-F238E27FC236}">
                  <a16:creationId xmlns:a16="http://schemas.microsoft.com/office/drawing/2014/main" xmlns="" id="{DD6006C0-2CE9-40DB-8B5F-869FBA2FE8D0}"/>
                </a:ext>
              </a:extLst>
            </p:cNvPr>
            <p:cNvSpPr txBox="1"/>
            <p:nvPr/>
          </p:nvSpPr>
          <p:spPr>
            <a:xfrm>
              <a:off x="10052690" y="2486046"/>
              <a:ext cx="1030195" cy="369332"/>
            </a:xfrm>
            <a:prstGeom prst="rect">
              <a:avLst/>
            </a:prstGeom>
            <a:noFill/>
          </p:spPr>
          <p:txBody>
            <a:bodyPr wrap="none" lIns="0" tIns="0" rIns="0" bIns="0" rtlCol="0" anchor="ctr">
              <a:spAutoFit/>
            </a:bodyPr>
            <a:lstStyle/>
            <a:p>
              <a:pPr algn="ctr" defTabSz="914378">
                <a:spcBef>
                  <a:spcPct val="20000"/>
                </a:spcBef>
                <a:defRPr/>
              </a:pPr>
              <a:r>
                <a:rPr lang="en-US" b="1" dirty="0">
                  <a:solidFill>
                    <a:srgbClr val="22429B"/>
                  </a:solidFill>
                </a:rPr>
                <a:t>2018-19</a:t>
              </a:r>
              <a:endParaRPr lang="en-US" dirty="0">
                <a:solidFill>
                  <a:srgbClr val="22429B"/>
                </a:solidFill>
              </a:endParaRPr>
            </a:p>
          </p:txBody>
        </p:sp>
        <p:sp>
          <p:nvSpPr>
            <p:cNvPr id="67" name="Oval 66">
              <a:extLst>
                <a:ext uri="{FF2B5EF4-FFF2-40B4-BE49-F238E27FC236}">
                  <a16:creationId xmlns:a16="http://schemas.microsoft.com/office/drawing/2014/main" xmlns="" id="{66CA85AD-9E50-4770-8A61-E8D419DB345F}"/>
                </a:ext>
              </a:extLst>
            </p:cNvPr>
            <p:cNvSpPr/>
            <p:nvPr/>
          </p:nvSpPr>
          <p:spPr>
            <a:xfrm>
              <a:off x="10489314" y="2070934"/>
              <a:ext cx="156944" cy="156944"/>
            </a:xfrm>
            <a:prstGeom prst="ellipse">
              <a:avLst/>
            </a:prstGeom>
            <a:solidFill>
              <a:srgbClr val="ED1B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8" name="TextBox 67">
              <a:extLst>
                <a:ext uri="{FF2B5EF4-FFF2-40B4-BE49-F238E27FC236}">
                  <a16:creationId xmlns:a16="http://schemas.microsoft.com/office/drawing/2014/main" xmlns="" id="{3BA7C0A5-7539-4F24-BC23-A57CF5C8C8CF}"/>
                </a:ext>
              </a:extLst>
            </p:cNvPr>
            <p:cNvSpPr txBox="1"/>
            <p:nvPr/>
          </p:nvSpPr>
          <p:spPr>
            <a:xfrm>
              <a:off x="10259145" y="1642478"/>
              <a:ext cx="628378" cy="225703"/>
            </a:xfrm>
            <a:prstGeom prst="rect">
              <a:avLst/>
            </a:prstGeom>
            <a:noFill/>
          </p:spPr>
          <p:txBody>
            <a:bodyPr wrap="none" lIns="0" tIns="0" rIns="0" bIns="0" rtlCol="0" anchor="t">
              <a:spAutoFit/>
            </a:bodyPr>
            <a:lstStyle/>
            <a:p>
              <a:pPr algn="ctr"/>
              <a:r>
                <a:rPr lang="en-US" sz="1100" b="1" dirty="0">
                  <a:solidFill>
                    <a:srgbClr val="002060"/>
                  </a:solidFill>
                </a:rPr>
                <a:t>125 LPD</a:t>
              </a:r>
            </a:p>
          </p:txBody>
        </p:sp>
        <p:grpSp>
          <p:nvGrpSpPr>
            <p:cNvPr id="69" name="Group 68">
              <a:extLst>
                <a:ext uri="{FF2B5EF4-FFF2-40B4-BE49-F238E27FC236}">
                  <a16:creationId xmlns:a16="http://schemas.microsoft.com/office/drawing/2014/main" xmlns="" id="{8D6BFB47-F4CD-40FF-9B31-EE75236ADA58}"/>
                </a:ext>
              </a:extLst>
            </p:cNvPr>
            <p:cNvGrpSpPr/>
            <p:nvPr/>
          </p:nvGrpSpPr>
          <p:grpSpPr>
            <a:xfrm rot="10800000">
              <a:off x="10489314" y="1814619"/>
              <a:ext cx="151983" cy="212882"/>
              <a:chOff x="5798630" y="2518380"/>
              <a:chExt cx="222518" cy="311681"/>
            </a:xfrm>
          </p:grpSpPr>
          <p:sp>
            <p:nvSpPr>
              <p:cNvPr id="70" name="L-Shape 69">
                <a:extLst>
                  <a:ext uri="{FF2B5EF4-FFF2-40B4-BE49-F238E27FC236}">
                    <a16:creationId xmlns:a16="http://schemas.microsoft.com/office/drawing/2014/main" xmlns="" id="{EA2DD021-DF72-429A-9437-D79FCBD1F1D2}"/>
                  </a:ext>
                </a:extLst>
              </p:cNvPr>
              <p:cNvSpPr/>
              <p:nvPr/>
            </p:nvSpPr>
            <p:spPr>
              <a:xfrm rot="8100000">
                <a:off x="5798630" y="2518380"/>
                <a:ext cx="222518" cy="212734"/>
              </a:xfrm>
              <a:prstGeom prst="corner">
                <a:avLst>
                  <a:gd name="adj1" fmla="val 20096"/>
                  <a:gd name="adj2" fmla="val 20961"/>
                </a:avLst>
              </a:prstGeom>
              <a:solidFill>
                <a:srgbClr val="ED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1" name="L-Shape 70">
                <a:extLst>
                  <a:ext uri="{FF2B5EF4-FFF2-40B4-BE49-F238E27FC236}">
                    <a16:creationId xmlns:a16="http://schemas.microsoft.com/office/drawing/2014/main" xmlns="" id="{87B21E00-35D1-409E-91EF-40CC84E17490}"/>
                  </a:ext>
                </a:extLst>
              </p:cNvPr>
              <p:cNvSpPr/>
              <p:nvPr/>
            </p:nvSpPr>
            <p:spPr>
              <a:xfrm rot="8100000">
                <a:off x="5798630" y="2617327"/>
                <a:ext cx="222518" cy="212734"/>
              </a:xfrm>
              <a:prstGeom prst="corner">
                <a:avLst>
                  <a:gd name="adj1" fmla="val 20096"/>
                  <a:gd name="adj2" fmla="val 20961"/>
                </a:avLst>
              </a:prstGeom>
              <a:solidFill>
                <a:srgbClr val="04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pic>
        <p:nvPicPr>
          <p:cNvPr id="8" name="Picture 7">
            <a:extLst>
              <a:ext uri="{FF2B5EF4-FFF2-40B4-BE49-F238E27FC236}">
                <a16:creationId xmlns:a16="http://schemas.microsoft.com/office/drawing/2014/main" xmlns="" id="{19491FCE-C9EE-4C0A-973C-4EE64AA6D5D3}"/>
              </a:ext>
            </a:extLst>
          </p:cNvPr>
          <p:cNvPicPr>
            <a:picLocks noChangeAspect="1"/>
          </p:cNvPicPr>
          <p:nvPr/>
        </p:nvPicPr>
        <p:blipFill>
          <a:blip r:embed="rId17"/>
          <a:stretch>
            <a:fillRect/>
          </a:stretch>
        </p:blipFill>
        <p:spPr>
          <a:xfrm>
            <a:off x="9401791" y="2852697"/>
            <a:ext cx="746588" cy="662732"/>
          </a:xfrm>
          <a:prstGeom prst="rect">
            <a:avLst/>
          </a:prstGeom>
        </p:spPr>
      </p:pic>
      <p:pic>
        <p:nvPicPr>
          <p:cNvPr id="78" name="Picture 77"/>
          <p:cNvPicPr>
            <a:picLocks noChangeAspect="1"/>
          </p:cNvPicPr>
          <p:nvPr/>
        </p:nvPicPr>
        <p:blipFill>
          <a:blip r:embed="rId18" cstate="print"/>
          <a:stretch>
            <a:fillRect/>
          </a:stretch>
        </p:blipFill>
        <p:spPr>
          <a:xfrm>
            <a:off x="9422762" y="3657633"/>
            <a:ext cx="764874" cy="653030"/>
          </a:xfrm>
          <a:prstGeom prst="rect">
            <a:avLst/>
          </a:prstGeom>
        </p:spPr>
      </p:pic>
      <p:sp>
        <p:nvSpPr>
          <p:cNvPr id="87" name="Date Placeholder 3">
            <a:extLst>
              <a:ext uri="{FF2B5EF4-FFF2-40B4-BE49-F238E27FC236}">
                <a16:creationId xmlns:a16="http://schemas.microsoft.com/office/drawing/2014/main" xmlns="" id="{8E7764AF-A9BC-4DE6-8CC2-E3B6A9E6C36D}"/>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90" name="Slide Number Placeholder 5">
            <a:extLst>
              <a:ext uri="{FF2B5EF4-FFF2-40B4-BE49-F238E27FC236}">
                <a16:creationId xmlns:a16="http://schemas.microsoft.com/office/drawing/2014/main" xmlns="" id="{1D43D766-EDE8-404A-8415-8A060F42818C}"/>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25</a:t>
            </a:r>
          </a:p>
        </p:txBody>
      </p:sp>
      <p:sp>
        <p:nvSpPr>
          <p:cNvPr id="92" name="Footer Placeholder 3">
            <a:extLst>
              <a:ext uri="{FF2B5EF4-FFF2-40B4-BE49-F238E27FC236}">
                <a16:creationId xmlns:a16="http://schemas.microsoft.com/office/drawing/2014/main" xmlns="" id="{C23E55C9-891F-448D-B8CE-4ACA12DB8829}"/>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pic>
        <p:nvPicPr>
          <p:cNvPr id="93" name="Picture 92">
            <a:extLst>
              <a:ext uri="{FF2B5EF4-FFF2-40B4-BE49-F238E27FC236}">
                <a16:creationId xmlns:a16="http://schemas.microsoft.com/office/drawing/2014/main" xmlns="" id="{F5248986-3594-4BD9-807F-0DF0BE9FD1EB}"/>
              </a:ext>
            </a:extLst>
          </p:cNvPr>
          <p:cNvPicPr>
            <a:picLocks noChangeAspect="1"/>
          </p:cNvPicPr>
          <p:nvPr/>
        </p:nvPicPr>
        <p:blipFill>
          <a:blip r:embed="rId19" cstate="print"/>
          <a:stretch>
            <a:fillRect/>
          </a:stretch>
        </p:blipFill>
        <p:spPr>
          <a:xfrm>
            <a:off x="10236524" y="3447711"/>
            <a:ext cx="650096" cy="474214"/>
          </a:xfrm>
          <a:prstGeom prst="rect">
            <a:avLst/>
          </a:prstGeom>
        </p:spPr>
      </p:pic>
      <p:pic>
        <p:nvPicPr>
          <p:cNvPr id="94" name="Picture 93">
            <a:extLst>
              <a:ext uri="{FF2B5EF4-FFF2-40B4-BE49-F238E27FC236}">
                <a16:creationId xmlns:a16="http://schemas.microsoft.com/office/drawing/2014/main" xmlns="" id="{8FD7267F-0BF9-4337-8F02-C098893D1BC6}"/>
              </a:ext>
            </a:extLst>
          </p:cNvPr>
          <p:cNvPicPr>
            <a:picLocks noChangeAspect="1"/>
          </p:cNvPicPr>
          <p:nvPr/>
        </p:nvPicPr>
        <p:blipFill>
          <a:blip r:embed="rId20"/>
          <a:stretch>
            <a:fillRect/>
          </a:stretch>
        </p:blipFill>
        <p:spPr>
          <a:xfrm>
            <a:off x="9117128" y="4366029"/>
            <a:ext cx="1182037" cy="433697"/>
          </a:xfrm>
          <a:prstGeom prst="rect">
            <a:avLst/>
          </a:prstGeom>
        </p:spPr>
      </p:pic>
      <p:sp>
        <p:nvSpPr>
          <p:cNvPr id="72" name="Date Placeholder 2">
            <a:extLst>
              <a:ext uri="{FF2B5EF4-FFF2-40B4-BE49-F238E27FC236}">
                <a16:creationId xmlns:a16="http://schemas.microsoft.com/office/drawing/2014/main" xmlns="" id="{3689B91B-EE6D-47EF-AAC3-1725F03D27C8}"/>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73" name="Footer Placeholder 3">
            <a:extLst>
              <a:ext uri="{FF2B5EF4-FFF2-40B4-BE49-F238E27FC236}">
                <a16:creationId xmlns:a16="http://schemas.microsoft.com/office/drawing/2014/main" xmlns="" id="{7EB01729-8BF0-4B60-991E-A7E804E6C7E8}"/>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76" name="Picture 2"/>
          <p:cNvPicPr>
            <a:picLocks noChangeAspect="1" noChangeArrowheads="1"/>
          </p:cNvPicPr>
          <p:nvPr/>
        </p:nvPicPr>
        <p:blipFill>
          <a:blip r:embed="rId21" cstate="print"/>
          <a:srcRect/>
          <a:stretch>
            <a:fillRect/>
          </a:stretch>
        </p:blipFill>
        <p:spPr bwMode="auto">
          <a:xfrm>
            <a:off x="11049000" y="0"/>
            <a:ext cx="1143000" cy="685800"/>
          </a:xfrm>
          <a:prstGeom prst="rect">
            <a:avLst/>
          </a:prstGeom>
          <a:noFill/>
          <a:ln w="9525">
            <a:noFill/>
            <a:miter lim="800000"/>
            <a:headEnd/>
            <a:tailEnd/>
          </a:ln>
          <a:effectLst/>
        </p:spPr>
      </p:pic>
      <p:sp>
        <p:nvSpPr>
          <p:cNvPr id="95" name="object 4"/>
          <p:cNvSpPr/>
          <p:nvPr/>
        </p:nvSpPr>
        <p:spPr>
          <a:xfrm>
            <a:off x="9144000" y="0"/>
            <a:ext cx="1905000" cy="419100"/>
          </a:xfrm>
          <a:prstGeom prst="rect">
            <a:avLst/>
          </a:prstGeom>
          <a:blipFill>
            <a:blip r:embed="rId2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7365227"/>
      </p:ext>
    </p:extLst>
  </p:cSld>
  <p:clrMapOvr>
    <a:masterClrMapping/>
  </p:clrMapOvr>
  <p:transition spd="slow" advTm="2000">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06923" y="41910"/>
            <a:ext cx="10515600" cy="618385"/>
          </a:xfrm>
        </p:spPr>
        <p:txBody>
          <a:bodyPr vert="horz" lIns="91440" tIns="45720" rIns="91440" bIns="45720" rtlCol="0" anchor="ctr">
            <a:normAutofit/>
          </a:bodyPr>
          <a:lstStyle/>
          <a:p>
            <a:r>
              <a:rPr lang="en-IN" sz="1600" dirty="0">
                <a:latin typeface="Century Gothic" panose="020B0502020202020204" pitchFamily="34" charset="0"/>
              </a:rPr>
              <a:t>Innovative Solution Approach</a:t>
            </a:r>
          </a:p>
        </p:txBody>
      </p:sp>
      <p:grpSp>
        <p:nvGrpSpPr>
          <p:cNvPr id="5" name="Group 29"/>
          <p:cNvGrpSpPr>
            <a:grpSpLocks/>
          </p:cNvGrpSpPr>
          <p:nvPr/>
        </p:nvGrpSpPr>
        <p:grpSpPr bwMode="auto">
          <a:xfrm>
            <a:off x="1306001" y="1627477"/>
            <a:ext cx="3405188" cy="3143250"/>
            <a:chOff x="336" y="720"/>
            <a:chExt cx="2304" cy="2160"/>
          </a:xfrm>
        </p:grpSpPr>
        <p:sp>
          <p:nvSpPr>
            <p:cNvPr id="6" name="Oval 23"/>
            <p:cNvSpPr>
              <a:spLocks noChangeArrowheads="1"/>
            </p:cNvSpPr>
            <p:nvPr/>
          </p:nvSpPr>
          <p:spPr bwMode="auto">
            <a:xfrm>
              <a:off x="336" y="1440"/>
              <a:ext cx="768" cy="768"/>
            </a:xfrm>
            <a:prstGeom prst="ellipse">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400">
                  <a:latin typeface="Century Gothic" panose="020B0502020202020204" pitchFamily="34" charset="0"/>
                </a:rPr>
                <a:t>Dairy 4</a:t>
              </a:r>
            </a:p>
          </p:txBody>
        </p:sp>
        <p:sp>
          <p:nvSpPr>
            <p:cNvPr id="7" name="Oval 24"/>
            <p:cNvSpPr>
              <a:spLocks noChangeArrowheads="1"/>
            </p:cNvSpPr>
            <p:nvPr/>
          </p:nvSpPr>
          <p:spPr bwMode="auto">
            <a:xfrm>
              <a:off x="1872" y="1392"/>
              <a:ext cx="768" cy="768"/>
            </a:xfrm>
            <a:prstGeom prst="ellipse">
              <a:avLst/>
            </a:prstGeom>
            <a:solidFill>
              <a:schemeClr val="hlink"/>
            </a:solidFill>
            <a:ln w="9525">
              <a:noFill/>
              <a:round/>
              <a:headEnd/>
              <a:tailEnd/>
            </a:ln>
            <a:effectLst>
              <a:prstShdw prst="shdw17" dist="17961" dir="2700000">
                <a:schemeClr val="hlink">
                  <a:gamma/>
                  <a:shade val="60000"/>
                  <a:invGamma/>
                </a:schemeClr>
              </a:prstShdw>
            </a:effectLst>
          </p:spPr>
          <p:txBody>
            <a:bodyPr wrap="none" anchor="ctr"/>
            <a:lstStyle/>
            <a:p>
              <a:pPr algn="ctr">
                <a:defRPr/>
              </a:pPr>
              <a:r>
                <a:rPr lang="en-US" sz="1400">
                  <a:latin typeface="Century Gothic" panose="020B0502020202020204" pitchFamily="34" charset="0"/>
                </a:rPr>
                <a:t>Dairy 2</a:t>
              </a:r>
            </a:p>
          </p:txBody>
        </p:sp>
        <p:sp>
          <p:nvSpPr>
            <p:cNvPr id="8" name="Oval 25"/>
            <p:cNvSpPr>
              <a:spLocks noChangeArrowheads="1"/>
            </p:cNvSpPr>
            <p:nvPr/>
          </p:nvSpPr>
          <p:spPr bwMode="auto">
            <a:xfrm>
              <a:off x="1104" y="720"/>
              <a:ext cx="768" cy="768"/>
            </a:xfrm>
            <a:prstGeom prst="ellipse">
              <a:avLst/>
            </a:prstGeom>
            <a:solidFill>
              <a:schemeClr val="folHlink"/>
            </a:solidFill>
            <a:ln w="9525">
              <a:noFill/>
              <a:round/>
              <a:headEnd/>
              <a:tailEnd/>
            </a:ln>
            <a:effectLst>
              <a:prstShdw prst="shdw17" dist="17961" dir="2700000">
                <a:schemeClr val="folHlink">
                  <a:gamma/>
                  <a:shade val="60000"/>
                  <a:invGamma/>
                </a:schemeClr>
              </a:prstShdw>
            </a:effectLst>
          </p:spPr>
          <p:txBody>
            <a:bodyPr wrap="none" anchor="ctr"/>
            <a:lstStyle/>
            <a:p>
              <a:pPr algn="ctr">
                <a:defRPr/>
              </a:pPr>
              <a:r>
                <a:rPr lang="en-US" sz="1400" dirty="0">
                  <a:latin typeface="Century Gothic" panose="020B0502020202020204" pitchFamily="34" charset="0"/>
                </a:rPr>
                <a:t>Dairy 1</a:t>
              </a:r>
            </a:p>
          </p:txBody>
        </p:sp>
        <p:sp>
          <p:nvSpPr>
            <p:cNvPr id="9" name="Oval 26"/>
            <p:cNvSpPr>
              <a:spLocks noChangeArrowheads="1"/>
            </p:cNvSpPr>
            <p:nvPr/>
          </p:nvSpPr>
          <p:spPr bwMode="auto">
            <a:xfrm>
              <a:off x="1152" y="2112"/>
              <a:ext cx="768" cy="768"/>
            </a:xfrm>
            <a:prstGeom prst="ellipse">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400">
                  <a:latin typeface="Century Gothic" panose="020B0502020202020204" pitchFamily="34" charset="0"/>
                </a:rPr>
                <a:t>Dairy 3</a:t>
              </a:r>
            </a:p>
          </p:txBody>
        </p:sp>
      </p:grpSp>
      <p:sp>
        <p:nvSpPr>
          <p:cNvPr id="10" name="Oval 30"/>
          <p:cNvSpPr>
            <a:spLocks noChangeArrowheads="1"/>
          </p:cNvSpPr>
          <p:nvPr/>
        </p:nvSpPr>
        <p:spPr bwMode="auto">
          <a:xfrm>
            <a:off x="1525076" y="1875127"/>
            <a:ext cx="3048000" cy="2743200"/>
          </a:xfrm>
          <a:prstGeom prst="ellipse">
            <a:avLst/>
          </a:prstGeom>
          <a:solidFill>
            <a:schemeClr val="tx2">
              <a:lumMod val="20000"/>
              <a:lumOff val="80000"/>
            </a:schemeClr>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1400" b="1" dirty="0">
                <a:latin typeface="Century Gothic" panose="020B0502020202020204" pitchFamily="34" charset="0"/>
              </a:rPr>
              <a:t>Preconfigured Dairy</a:t>
            </a:r>
          </a:p>
          <a:p>
            <a:pPr algn="ctr">
              <a:defRPr/>
            </a:pPr>
            <a:r>
              <a:rPr lang="en-US" sz="1400" b="1" dirty="0">
                <a:latin typeface="Century Gothic" panose="020B0502020202020204" pitchFamily="34" charset="0"/>
              </a:rPr>
              <a:t>Solution</a:t>
            </a:r>
            <a:endParaRPr lang="en-US" sz="800" dirty="0">
              <a:latin typeface="Century Gothic" panose="020B0502020202020204" pitchFamily="34" charset="0"/>
            </a:endParaRPr>
          </a:p>
        </p:txBody>
      </p:sp>
      <p:sp>
        <p:nvSpPr>
          <p:cNvPr id="11" name="Oval 31"/>
          <p:cNvSpPr>
            <a:spLocks noChangeArrowheads="1"/>
          </p:cNvSpPr>
          <p:nvPr/>
        </p:nvSpPr>
        <p:spPr bwMode="auto">
          <a:xfrm>
            <a:off x="1510789" y="1821152"/>
            <a:ext cx="3048000" cy="2819400"/>
          </a:xfrm>
          <a:prstGeom prst="ellipse">
            <a:avLst/>
          </a:prstGeom>
          <a:noFill/>
          <a:ln w="9525">
            <a:solidFill>
              <a:schemeClr val="accent2"/>
            </a:solidFill>
            <a:prstDash val="dash"/>
            <a:round/>
            <a:headEnd/>
            <a:tailEnd/>
          </a:ln>
          <a:effectLst>
            <a:prstShdw prst="shdw17" dist="17961" dir="2700000">
              <a:schemeClr val="accent2">
                <a:gamma/>
                <a:shade val="60000"/>
                <a:invGamma/>
              </a:schemeClr>
            </a:prstShdw>
          </a:effectLst>
        </p:spPr>
        <p:txBody>
          <a:bodyPr wrap="none" anchor="ctr"/>
          <a:lstStyle/>
          <a:p>
            <a:pPr>
              <a:defRPr/>
            </a:pPr>
            <a:endParaRPr lang="en-US" sz="1400">
              <a:latin typeface="Century Gothic" panose="020B0502020202020204" pitchFamily="34" charset="0"/>
            </a:endParaRPr>
          </a:p>
        </p:txBody>
      </p:sp>
      <p:sp>
        <p:nvSpPr>
          <p:cNvPr id="13" name="Text Box 35"/>
          <p:cNvSpPr txBox="1">
            <a:spLocks noChangeArrowheads="1"/>
          </p:cNvSpPr>
          <p:nvPr/>
        </p:nvSpPr>
        <p:spPr bwMode="auto">
          <a:xfrm>
            <a:off x="4039677" y="1063027"/>
            <a:ext cx="4283908"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200" b="1" dirty="0">
                <a:solidFill>
                  <a:srgbClr val="FF9900"/>
                </a:solidFill>
                <a:latin typeface="Century Gothic" panose="020B0502020202020204" pitchFamily="34" charset="0"/>
              </a:rPr>
              <a:t>15-20 %</a:t>
            </a:r>
            <a:r>
              <a:rPr lang="en-US" sz="1200" dirty="0">
                <a:latin typeface="Century Gothic" panose="020B0502020202020204" pitchFamily="34" charset="0"/>
              </a:rPr>
              <a:t> customizations: As every organization </a:t>
            </a:r>
          </a:p>
          <a:p>
            <a:pPr>
              <a:defRPr/>
            </a:pPr>
            <a:r>
              <a:rPr lang="en-US" sz="1200" dirty="0">
                <a:latin typeface="Century Gothic" panose="020B0502020202020204" pitchFamily="34" charset="0"/>
              </a:rPr>
              <a:t>operates in a unique way with unique business needs</a:t>
            </a:r>
          </a:p>
        </p:txBody>
      </p:sp>
      <p:sp>
        <p:nvSpPr>
          <p:cNvPr id="14" name="Text Box 36"/>
          <p:cNvSpPr txBox="1">
            <a:spLocks noChangeArrowheads="1"/>
          </p:cNvSpPr>
          <p:nvPr/>
        </p:nvSpPr>
        <p:spPr bwMode="auto">
          <a:xfrm>
            <a:off x="5411276" y="2713327"/>
            <a:ext cx="4267200" cy="6001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1100" dirty="0">
                <a:latin typeface="Century Gothic" panose="020B0502020202020204" pitchFamily="34" charset="0"/>
              </a:rPr>
              <a:t>.</a:t>
            </a:r>
          </a:p>
          <a:p>
            <a:pPr>
              <a:defRPr/>
            </a:pPr>
            <a:endParaRPr lang="en-US" sz="1100" dirty="0">
              <a:latin typeface="Century Gothic" panose="020B0502020202020204" pitchFamily="34" charset="0"/>
            </a:endParaRPr>
          </a:p>
          <a:p>
            <a:pPr>
              <a:defRPr/>
            </a:pPr>
            <a:endParaRPr lang="en-US" sz="1100" dirty="0">
              <a:latin typeface="Century Gothic" panose="020B0502020202020204" pitchFamily="34" charset="0"/>
            </a:endParaRPr>
          </a:p>
        </p:txBody>
      </p:sp>
      <p:sp>
        <p:nvSpPr>
          <p:cNvPr id="15" name="Line 37"/>
          <p:cNvSpPr>
            <a:spLocks noChangeShapeType="1"/>
          </p:cNvSpPr>
          <p:nvPr/>
        </p:nvSpPr>
        <p:spPr bwMode="auto">
          <a:xfrm flipH="1">
            <a:off x="3353876" y="1494127"/>
            <a:ext cx="685800" cy="228600"/>
          </a:xfrm>
          <a:prstGeom prst="line">
            <a:avLst/>
          </a:prstGeom>
          <a:noFill/>
          <a:ln w="6350">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en-US" sz="1400">
              <a:latin typeface="Century Gothic" panose="020B0502020202020204" pitchFamily="34" charset="0"/>
            </a:endParaRPr>
          </a:p>
        </p:txBody>
      </p:sp>
      <p:sp>
        <p:nvSpPr>
          <p:cNvPr id="16" name="Line 38"/>
          <p:cNvSpPr>
            <a:spLocks noChangeShapeType="1"/>
          </p:cNvSpPr>
          <p:nvPr/>
        </p:nvSpPr>
        <p:spPr bwMode="auto">
          <a:xfrm>
            <a:off x="4039676" y="1494127"/>
            <a:ext cx="457200" cy="1219200"/>
          </a:xfrm>
          <a:prstGeom prst="line">
            <a:avLst/>
          </a:prstGeom>
          <a:noFill/>
          <a:ln w="6350">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en-US" sz="1400">
              <a:latin typeface="Century Gothic" panose="020B0502020202020204" pitchFamily="34" charset="0"/>
            </a:endParaRPr>
          </a:p>
        </p:txBody>
      </p:sp>
      <p:sp>
        <p:nvSpPr>
          <p:cNvPr id="17" name="Line 42"/>
          <p:cNvSpPr>
            <a:spLocks noChangeShapeType="1"/>
          </p:cNvSpPr>
          <p:nvPr/>
        </p:nvSpPr>
        <p:spPr bwMode="auto">
          <a:xfrm flipH="1">
            <a:off x="3932082" y="2865727"/>
            <a:ext cx="1479194" cy="243971"/>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en-US" sz="1400">
              <a:latin typeface="Century Gothic" panose="020B0502020202020204" pitchFamily="34" charset="0"/>
            </a:endParaRPr>
          </a:p>
        </p:txBody>
      </p:sp>
      <p:sp>
        <p:nvSpPr>
          <p:cNvPr id="18" name="Text Box 43"/>
          <p:cNvSpPr txBox="1">
            <a:spLocks noChangeArrowheads="1"/>
          </p:cNvSpPr>
          <p:nvPr/>
        </p:nvSpPr>
        <p:spPr bwMode="auto">
          <a:xfrm>
            <a:off x="5374206" y="1929966"/>
            <a:ext cx="636199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200" b="1" dirty="0">
                <a:solidFill>
                  <a:srgbClr val="FF9900"/>
                </a:solidFill>
                <a:latin typeface="Century Gothic" panose="020B0502020202020204" pitchFamily="34" charset="0"/>
              </a:rPr>
              <a:t>80- 85 %</a:t>
            </a:r>
            <a:r>
              <a:rPr lang="en-US" sz="1200" dirty="0">
                <a:latin typeface="Century Gothic" panose="020B0502020202020204" pitchFamily="34" charset="0"/>
              </a:rPr>
              <a:t> of the daily business processes are embedded with our SAP Dairy Solution</a:t>
            </a:r>
            <a:endParaRPr lang="en-US" sz="1200" b="1" dirty="0">
              <a:solidFill>
                <a:srgbClr val="FF9900"/>
              </a:solidFill>
              <a:latin typeface="Century Gothic" panose="020B0502020202020204" pitchFamily="34" charset="0"/>
            </a:endParaRPr>
          </a:p>
          <a:p>
            <a:pPr>
              <a:defRPr/>
            </a:pPr>
            <a:r>
              <a:rPr lang="en-US" sz="1200" b="1" dirty="0">
                <a:latin typeface="Century Gothic" panose="020B0502020202020204" pitchFamily="34" charset="0"/>
              </a:rPr>
              <a:t>Directly </a:t>
            </a:r>
            <a:r>
              <a:rPr lang="en-US" sz="1200" b="1" dirty="0">
                <a:solidFill>
                  <a:srgbClr val="FF9900"/>
                </a:solidFill>
                <a:latin typeface="Century Gothic" panose="020B0502020202020204" pitchFamily="34" charset="0"/>
              </a:rPr>
              <a:t>reduces</a:t>
            </a:r>
            <a:r>
              <a:rPr lang="en-US" sz="1200" dirty="0">
                <a:latin typeface="Century Gothic" panose="020B0502020202020204" pitchFamily="34" charset="0"/>
              </a:rPr>
              <a:t> </a:t>
            </a:r>
            <a:r>
              <a:rPr lang="en-US" sz="1200" b="1" dirty="0">
                <a:solidFill>
                  <a:srgbClr val="FF9900"/>
                </a:solidFill>
                <a:latin typeface="Century Gothic" panose="020B0502020202020204" pitchFamily="34" charset="0"/>
              </a:rPr>
              <a:t>the cost of implementation.</a:t>
            </a:r>
            <a:r>
              <a:rPr lang="en-US" sz="1200" dirty="0">
                <a:latin typeface="Century Gothic" panose="020B0502020202020204" pitchFamily="34" charset="0"/>
              </a:rPr>
              <a:t> </a:t>
            </a:r>
          </a:p>
          <a:p>
            <a:pPr>
              <a:defRPr/>
            </a:pPr>
            <a:r>
              <a:rPr lang="en-US" sz="1200" b="1" dirty="0">
                <a:latin typeface="Century Gothic" panose="020B0502020202020204" pitchFamily="34" charset="0"/>
              </a:rPr>
              <a:t>Replication</a:t>
            </a:r>
            <a:r>
              <a:rPr lang="en-US" sz="1200" b="1" u="sng" dirty="0">
                <a:latin typeface="Century Gothic" panose="020B0502020202020204" pitchFamily="34" charset="0"/>
              </a:rPr>
              <a:t> </a:t>
            </a:r>
            <a:r>
              <a:rPr lang="en-US" sz="1200" dirty="0">
                <a:latin typeface="Century Gothic" panose="020B0502020202020204" pitchFamily="34" charset="0"/>
              </a:rPr>
              <a:t>of solution gives a </a:t>
            </a:r>
            <a:r>
              <a:rPr lang="en-US" sz="1200" b="1" dirty="0">
                <a:solidFill>
                  <a:srgbClr val="FF9900"/>
                </a:solidFill>
                <a:latin typeface="Century Gothic" panose="020B0502020202020204" pitchFamily="34" charset="0"/>
              </a:rPr>
              <a:t>100 %</a:t>
            </a:r>
            <a:r>
              <a:rPr lang="en-US" sz="1200" dirty="0">
                <a:latin typeface="Century Gothic" panose="020B0502020202020204" pitchFamily="34" charset="0"/>
              </a:rPr>
              <a:t> security for project success. </a:t>
            </a:r>
          </a:p>
        </p:txBody>
      </p:sp>
      <p:pic>
        <p:nvPicPr>
          <p:cNvPr id="19" name="Picture 2" descr="http://www.bcm-institute.org/bcmi10/images/stories/icons/bcm_institute_bc_certification_icon.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gray">
          <a:xfrm>
            <a:off x="4954048" y="2637127"/>
            <a:ext cx="5873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39865" t="42101" r="30975" b="20689"/>
          <a:stretch>
            <a:fillRect/>
          </a:stretch>
        </p:blipFill>
        <p:spPr bwMode="auto">
          <a:xfrm>
            <a:off x="1595417" y="4469669"/>
            <a:ext cx="2336665"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593917" y="5710917"/>
            <a:ext cx="4495555" cy="261610"/>
          </a:xfrm>
          <a:prstGeom prst="rect">
            <a:avLst/>
          </a:prstGeom>
        </p:spPr>
        <p:txBody>
          <a:bodyPr wrap="square">
            <a:spAutoFit/>
          </a:bodyPr>
          <a:lstStyle/>
          <a:p>
            <a:pPr fontAlgn="base">
              <a:spcBef>
                <a:spcPct val="0"/>
              </a:spcBef>
              <a:spcAft>
                <a:spcPct val="0"/>
              </a:spcAft>
              <a:buClr>
                <a:srgbClr val="F0AB00"/>
              </a:buClr>
              <a:buSzPct val="80000"/>
            </a:pPr>
            <a:r>
              <a:rPr lang="en-US" sz="1100" b="1" dirty="0">
                <a:latin typeface="Century Gothic" panose="020B0502020202020204" pitchFamily="34" charset="0"/>
                <a:cs typeface="Calibri" pitchFamily="34" charset="0"/>
              </a:rPr>
              <a:t>Plug and Play with only 15-20%  delta Customization </a:t>
            </a:r>
          </a:p>
        </p:txBody>
      </p:sp>
      <p:pic>
        <p:nvPicPr>
          <p:cNvPr id="4098" name="Picture 2" descr="C:\Users\dv71074\Desktop\sap_rds.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30276" y="3170528"/>
            <a:ext cx="2414588" cy="2390574"/>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Date Placeholder 3">
            <a:extLst>
              <a:ext uri="{FF2B5EF4-FFF2-40B4-BE49-F238E27FC236}">
                <a16:creationId xmlns:a16="http://schemas.microsoft.com/office/drawing/2014/main" xmlns="" id="{750DC691-2565-47E0-9CE1-96535451A8BE}"/>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800" smtClean="0">
                <a:latin typeface="Century Gothic" panose="020B0502020202020204" pitchFamily="34" charset="0"/>
              </a:rPr>
              <a:pPr algn="ctr"/>
              <a:t>29-08-2019</a:t>
            </a:fld>
            <a:endParaRPr lang="en-IN" sz="800" dirty="0">
              <a:latin typeface="Century Gothic" panose="020B0502020202020204" pitchFamily="34" charset="0"/>
            </a:endParaRPr>
          </a:p>
        </p:txBody>
      </p:sp>
      <p:sp>
        <p:nvSpPr>
          <p:cNvPr id="28" name="Slide Number Placeholder 5">
            <a:extLst>
              <a:ext uri="{FF2B5EF4-FFF2-40B4-BE49-F238E27FC236}">
                <a16:creationId xmlns:a16="http://schemas.microsoft.com/office/drawing/2014/main" xmlns="" id="{73449332-B357-47FB-8400-BCCA0F464D68}"/>
              </a:ext>
            </a:extLst>
          </p:cNvPr>
          <p:cNvSpPr>
            <a:spLocks noGrp="1"/>
          </p:cNvSpPr>
          <p:nvPr>
            <p:ph type="sldNum" sz="quarter" idx="12"/>
          </p:nvPr>
        </p:nvSpPr>
        <p:spPr>
          <a:xfrm>
            <a:off x="11211718" y="6593554"/>
            <a:ext cx="656700" cy="226713"/>
          </a:xfrm>
        </p:spPr>
        <p:txBody>
          <a:bodyPr/>
          <a:lstStyle/>
          <a:p>
            <a:pPr algn="ctr"/>
            <a:r>
              <a:rPr lang="en-IN" sz="800" dirty="0">
                <a:solidFill>
                  <a:schemeClr val="tx1"/>
                </a:solidFill>
                <a:latin typeface="Century Gothic" panose="020B0502020202020204" pitchFamily="34" charset="0"/>
              </a:rPr>
              <a:t>26</a:t>
            </a:r>
          </a:p>
        </p:txBody>
      </p:sp>
      <p:sp>
        <p:nvSpPr>
          <p:cNvPr id="29" name="Footer Placeholder 3">
            <a:extLst>
              <a:ext uri="{FF2B5EF4-FFF2-40B4-BE49-F238E27FC236}">
                <a16:creationId xmlns:a16="http://schemas.microsoft.com/office/drawing/2014/main" xmlns="" id="{53591D5C-E7AB-4B4B-BB9F-B9134431F6B6}"/>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bg1"/>
                </a:solidFill>
                <a:latin typeface="Century Gothic" panose="020B0502020202020204" pitchFamily="34" charset="0"/>
              </a:rPr>
              <a:t>www.lorhanit.com | © Lorhan IT Services 2019</a:t>
            </a:r>
          </a:p>
        </p:txBody>
      </p:sp>
      <p:sp>
        <p:nvSpPr>
          <p:cNvPr id="24" name="Date Placeholder 2">
            <a:extLst>
              <a:ext uri="{FF2B5EF4-FFF2-40B4-BE49-F238E27FC236}">
                <a16:creationId xmlns:a16="http://schemas.microsoft.com/office/drawing/2014/main" xmlns="" id="{8919A12A-A21C-482A-B0D4-FCF933A5F702}"/>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5" name="Footer Placeholder 3">
            <a:extLst>
              <a:ext uri="{FF2B5EF4-FFF2-40B4-BE49-F238E27FC236}">
                <a16:creationId xmlns:a16="http://schemas.microsoft.com/office/drawing/2014/main" xmlns="" id="{F310D9FB-2931-48AB-96CD-6259AE9BD32E}"/>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26" name="Picture 2"/>
          <p:cNvPicPr>
            <a:picLocks noChangeAspect="1" noChangeArrowheads="1"/>
          </p:cNvPicPr>
          <p:nvPr/>
        </p:nvPicPr>
        <p:blipFill>
          <a:blip r:embed="rId5" cstate="print"/>
          <a:srcRect/>
          <a:stretch>
            <a:fillRect/>
          </a:stretch>
        </p:blipFill>
        <p:spPr bwMode="auto">
          <a:xfrm>
            <a:off x="11049000" y="0"/>
            <a:ext cx="1143000" cy="685800"/>
          </a:xfrm>
          <a:prstGeom prst="rect">
            <a:avLst/>
          </a:prstGeom>
          <a:noFill/>
          <a:ln w="9525">
            <a:noFill/>
            <a:miter lim="800000"/>
            <a:headEnd/>
            <a:tailEnd/>
          </a:ln>
          <a:effectLst/>
        </p:spPr>
      </p:pic>
      <p:sp>
        <p:nvSpPr>
          <p:cNvPr id="30" name="object 4"/>
          <p:cNvSpPr/>
          <p:nvPr/>
        </p:nvSpPr>
        <p:spPr>
          <a:xfrm>
            <a:off x="9144000" y="0"/>
            <a:ext cx="1905000" cy="41910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1459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1" nodeType="clickEffect">
                                  <p:stCondLst>
                                    <p:cond delay="0"/>
                                  </p:stCondLst>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nodeType="clickEffect">
                                  <p:stCondLst>
                                    <p:cond delay="0"/>
                                  </p:stCondLst>
                                  <p:childTnLst>
                                    <p:animScale>
                                      <p:cBhvr>
                                        <p:cTn id="68" dur="2000" fill="hold"/>
                                        <p:tgtEl>
                                          <p:spTgt spid="23"/>
                                        </p:tgtEl>
                                      </p:cBhvr>
                                      <p:by x="150000" y="15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098"/>
                                        </p:tgtEl>
                                        <p:attrNameLst>
                                          <p:attrName>style.visibility</p:attrName>
                                        </p:attrNameLst>
                                      </p:cBhvr>
                                      <p:to>
                                        <p:strVal val="visible"/>
                                      </p:to>
                                    </p:set>
                                    <p:anim calcmode="lin" valueType="num">
                                      <p:cBhvr additive="base">
                                        <p:cTn id="73" dur="500" fill="hold"/>
                                        <p:tgtEl>
                                          <p:spTgt spid="4098"/>
                                        </p:tgtEl>
                                        <p:attrNameLst>
                                          <p:attrName>ppt_x</p:attrName>
                                        </p:attrNameLst>
                                      </p:cBhvr>
                                      <p:tavLst>
                                        <p:tav tm="0">
                                          <p:val>
                                            <p:strVal val="#ppt_x"/>
                                          </p:val>
                                        </p:tav>
                                        <p:tav tm="100000">
                                          <p:val>
                                            <p:strVal val="#ppt_x"/>
                                          </p:val>
                                        </p:tav>
                                      </p:tavLst>
                                    </p:anim>
                                    <p:anim calcmode="lin" valueType="num">
                                      <p:cBhvr additive="base">
                                        <p:cTn id="74" dur="500" fill="hold"/>
                                        <p:tgtEl>
                                          <p:spTgt spid="409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4" presetClass="emph" presetSubtype="0" fill="hold" nodeType="clickEffect">
                                  <p:stCondLst>
                                    <p:cond delay="0"/>
                                  </p:stCondLst>
                                  <p:childTnLst>
                                    <p:animClr clrSpc="hsl" dir="cw">
                                      <p:cBhvr override="childStyle">
                                        <p:cTn id="82" dur="500" fill="hold"/>
                                        <p:tgtEl>
                                          <p:spTgt spid="23"/>
                                        </p:tgtEl>
                                        <p:attrNameLst>
                                          <p:attrName>style.color</p:attrName>
                                        </p:attrNameLst>
                                      </p:cBhvr>
                                      <p:by>
                                        <p:hsl h="0" s="-12549" l="-25098"/>
                                      </p:by>
                                    </p:animClr>
                                    <p:animClr clrSpc="hsl" dir="cw">
                                      <p:cBhvr>
                                        <p:cTn id="83" dur="500" fill="hold"/>
                                        <p:tgtEl>
                                          <p:spTgt spid="23"/>
                                        </p:tgtEl>
                                        <p:attrNameLst>
                                          <p:attrName>fillcolor</p:attrName>
                                        </p:attrNameLst>
                                      </p:cBhvr>
                                      <p:by>
                                        <p:hsl h="0" s="-12549" l="-25098"/>
                                      </p:by>
                                    </p:animClr>
                                    <p:animClr clrSpc="hsl" dir="cw">
                                      <p:cBhvr>
                                        <p:cTn id="84" dur="500" fill="hold"/>
                                        <p:tgtEl>
                                          <p:spTgt spid="23"/>
                                        </p:tgtEl>
                                        <p:attrNameLst>
                                          <p:attrName>stroke.color</p:attrName>
                                        </p:attrNameLst>
                                      </p:cBhvr>
                                      <p:by>
                                        <p:hsl h="0" s="-12549" l="-25098"/>
                                      </p:by>
                                    </p:animClr>
                                    <p:set>
                                      <p:cBhvr>
                                        <p:cTn id="85" dur="500" fill="hold"/>
                                        <p:tgtEl>
                                          <p:spTgt spid="23"/>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3" grpId="0" animBg="1"/>
      <p:bldP spid="14" grpId="0"/>
      <p:bldP spid="14" grpId="1"/>
      <p:bldP spid="18"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Key Solutions</a:t>
            </a:r>
            <a:endParaRPr lang="en-IN" sz="2000" dirty="0">
              <a:latin typeface="Century Gothic" panose="020B0502020202020204" pitchFamily="34" charset="0"/>
            </a:endParaRPr>
          </a:p>
        </p:txBody>
      </p:sp>
      <p:grpSp>
        <p:nvGrpSpPr>
          <p:cNvPr id="9" name="Group 8"/>
          <p:cNvGrpSpPr/>
          <p:nvPr/>
        </p:nvGrpSpPr>
        <p:grpSpPr>
          <a:xfrm>
            <a:off x="736599" y="991674"/>
            <a:ext cx="10372602" cy="5206284"/>
            <a:chOff x="284135" y="1501861"/>
            <a:chExt cx="8564562" cy="5084528"/>
          </a:xfrm>
        </p:grpSpPr>
        <p:sp>
          <p:nvSpPr>
            <p:cNvPr id="10" name="Rectangle 9"/>
            <p:cNvSpPr/>
            <p:nvPr/>
          </p:nvSpPr>
          <p:spPr bwMode="gray">
            <a:xfrm>
              <a:off x="284135" y="1501861"/>
              <a:ext cx="8564562" cy="5084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lIns="228600" tIns="91440" rIns="228600" bIns="91440" anchor="t" anchorCtr="0"/>
            <a:lstStyle/>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Product Costing based on FAT &amp; SNF</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Daily Material Balance Gain and Loss Report</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Tankers  Management</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FAT &amp; SNF Reports for all Products</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Each Process- Step by step  Gain and Loss Details</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Inventory Management</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Crates and Cans Management</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Quality Reports </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Stocks Overview </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Dispatches  and Receiving of Tankers</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Product Cost of Powder</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Stocks of the Packing Materials</a:t>
              </a:r>
            </a:p>
            <a:p>
              <a:pPr marL="285750" indent="-285750">
                <a:spcBef>
                  <a:spcPts val="600"/>
                </a:spcBef>
                <a:buClr>
                  <a:schemeClr val="tx1">
                    <a:lumMod val="50000"/>
                    <a:lumOff val="50000"/>
                  </a:schemeClr>
                </a:buClr>
                <a:buFont typeface="Wingdings" pitchFamily="2" charset="2"/>
                <a:buChar char="§"/>
                <a:defRPr/>
              </a:pPr>
              <a:r>
                <a:rPr lang="en-US" dirty="0">
                  <a:latin typeface="Century Gothic" panose="020B0502020202020204" pitchFamily="34" charset="0"/>
                </a:rPr>
                <a:t>Sales Returns</a:t>
              </a:r>
            </a:p>
            <a:p>
              <a:pPr>
                <a:spcBef>
                  <a:spcPts val="600"/>
                </a:spcBef>
                <a:buClr>
                  <a:schemeClr val="tx1">
                    <a:lumMod val="50000"/>
                    <a:lumOff val="50000"/>
                  </a:schemeClr>
                </a:buClr>
                <a:defRPr/>
              </a:pPr>
              <a:endParaRPr lang="en-US" dirty="0">
                <a:latin typeface="Century Gothic" panose="020B0502020202020204" pitchFamily="34" charset="0"/>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631338" y="4394089"/>
              <a:ext cx="2489199" cy="207910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14" name="Date Placeholder 3">
            <a:extLst>
              <a:ext uri="{FF2B5EF4-FFF2-40B4-BE49-F238E27FC236}">
                <a16:creationId xmlns:a16="http://schemas.microsoft.com/office/drawing/2014/main" xmlns="" id="{1AF95E71-E595-4604-BFBB-C5FF9B49FC16}"/>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5" name="Slide Number Placeholder 5">
            <a:extLst>
              <a:ext uri="{FF2B5EF4-FFF2-40B4-BE49-F238E27FC236}">
                <a16:creationId xmlns:a16="http://schemas.microsoft.com/office/drawing/2014/main" xmlns="" id="{C43EAE84-7917-4D97-8713-4774EF8A14A6}"/>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27</a:t>
            </a:r>
          </a:p>
        </p:txBody>
      </p:sp>
      <p:sp>
        <p:nvSpPr>
          <p:cNvPr id="16" name="Footer Placeholder 3">
            <a:extLst>
              <a:ext uri="{FF2B5EF4-FFF2-40B4-BE49-F238E27FC236}">
                <a16:creationId xmlns:a16="http://schemas.microsoft.com/office/drawing/2014/main" xmlns="" id="{C7B0BAF4-B75F-4C87-BB44-D89F23D71C59}"/>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12" name="Date Placeholder 2">
            <a:extLst>
              <a:ext uri="{FF2B5EF4-FFF2-40B4-BE49-F238E27FC236}">
                <a16:creationId xmlns:a16="http://schemas.microsoft.com/office/drawing/2014/main" xmlns="" id="{E0E3AB21-B9EE-4F04-902B-EF7253861E1A}"/>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3" name="Footer Placeholder 3">
            <a:extLst>
              <a:ext uri="{FF2B5EF4-FFF2-40B4-BE49-F238E27FC236}">
                <a16:creationId xmlns:a16="http://schemas.microsoft.com/office/drawing/2014/main" xmlns="" id="{8885B001-84B5-46E4-9103-E7C1F8E06B24}"/>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7"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8"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58987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Key Solutions – Contd..</a:t>
            </a:r>
            <a:endParaRPr lang="en-IN" sz="2000" dirty="0">
              <a:latin typeface="Century Gothic" panose="020B0502020202020204" pitchFamily="34" charset="0"/>
            </a:endParaRPr>
          </a:p>
        </p:txBody>
      </p:sp>
      <p:sp>
        <p:nvSpPr>
          <p:cNvPr id="6" name="Rectangle 5"/>
          <p:cNvSpPr/>
          <p:nvPr/>
        </p:nvSpPr>
        <p:spPr bwMode="gray">
          <a:xfrm>
            <a:off x="633212" y="933835"/>
            <a:ext cx="8839200" cy="495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lIns="228600" tIns="91440" rIns="228600" bIns="91440" anchor="t" anchorCtr="0"/>
          <a:lstStyle/>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Every day Sales Reports</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Customers Out standing</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Partner function in sales </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Shelf life  Products Report</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Asset Accounting</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Planning  for Packing Materials </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Protect my profit margins?</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Automate industries unique purchase?</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Reduce my time-to-market?</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See clearly through the company reports Intelligently?</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Concentrate on growth avenues?</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Attain maximum resource and system performance?</a:t>
            </a:r>
          </a:p>
          <a:p>
            <a:pPr marL="285750" indent="-285750">
              <a:spcBef>
                <a:spcPts val="600"/>
              </a:spcBef>
              <a:buClr>
                <a:schemeClr val="tx1">
                  <a:lumMod val="50000"/>
                  <a:lumOff val="50000"/>
                </a:schemeClr>
              </a:buClr>
              <a:buFont typeface="Wingdings" pitchFamily="2" charset="2"/>
              <a:buChar char="§"/>
            </a:pPr>
            <a:r>
              <a:rPr lang="en-US" sz="1600" dirty="0">
                <a:latin typeface="Century Gothic" panose="020B0502020202020204" pitchFamily="34" charset="0"/>
              </a:rPr>
              <a:t>Understand and serve my customers better?</a:t>
            </a:r>
          </a:p>
          <a:p>
            <a:pPr marL="285750" indent="-285750">
              <a:spcBef>
                <a:spcPts val="600"/>
              </a:spcBef>
              <a:buClr>
                <a:schemeClr val="tx1">
                  <a:lumMod val="50000"/>
                  <a:lumOff val="50000"/>
                </a:schemeClr>
              </a:buClr>
              <a:buFont typeface="Wingdings" pitchFamily="2" charset="2"/>
              <a:buChar char="§"/>
            </a:pPr>
            <a:endParaRPr lang="en-US" sz="1600" dirty="0">
              <a:latin typeface="Century Gothic" panose="020B0502020202020204" pitchFamily="34" charset="0"/>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7006573" y="3749558"/>
            <a:ext cx="3014687" cy="21288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Date Placeholder 3">
            <a:extLst>
              <a:ext uri="{FF2B5EF4-FFF2-40B4-BE49-F238E27FC236}">
                <a16:creationId xmlns:a16="http://schemas.microsoft.com/office/drawing/2014/main" xmlns="" id="{A6CD0970-CF1F-4643-85B0-19C18DAA813B}"/>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0" name="Slide Number Placeholder 5">
            <a:extLst>
              <a:ext uri="{FF2B5EF4-FFF2-40B4-BE49-F238E27FC236}">
                <a16:creationId xmlns:a16="http://schemas.microsoft.com/office/drawing/2014/main" xmlns="" id="{91F39E9F-D1B8-4237-A6F1-838EE3D5AEA2}"/>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28</a:t>
            </a:r>
          </a:p>
        </p:txBody>
      </p:sp>
      <p:sp>
        <p:nvSpPr>
          <p:cNvPr id="11" name="Footer Placeholder 3">
            <a:extLst>
              <a:ext uri="{FF2B5EF4-FFF2-40B4-BE49-F238E27FC236}">
                <a16:creationId xmlns:a16="http://schemas.microsoft.com/office/drawing/2014/main" xmlns="" id="{411549ED-C783-4A3E-8BEF-3637230ACCF8}"/>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12" name="Date Placeholder 2">
            <a:extLst>
              <a:ext uri="{FF2B5EF4-FFF2-40B4-BE49-F238E27FC236}">
                <a16:creationId xmlns:a16="http://schemas.microsoft.com/office/drawing/2014/main" xmlns="" id="{61630DC4-481A-41DB-A495-AAEBADDE17AA}"/>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3" name="Footer Placeholder 3">
            <a:extLst>
              <a:ext uri="{FF2B5EF4-FFF2-40B4-BE49-F238E27FC236}">
                <a16:creationId xmlns:a16="http://schemas.microsoft.com/office/drawing/2014/main" xmlns="" id="{DD458A41-6A7E-427D-B1A2-22E74ABCF93A}"/>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5"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6"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9488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Ohne-Titel-1-Kopie"/>
          <p:cNvPicPr>
            <a:picLocks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xmlns=""/>
              </a:ext>
            </a:extLst>
          </a:blip>
          <a:srcRect r="5222"/>
          <a:stretch/>
        </p:blipFill>
        <p:spPr bwMode="auto">
          <a:xfrm>
            <a:off x="978794" y="914400"/>
            <a:ext cx="10273406" cy="543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lowchart: Manual Input 2"/>
          <p:cNvSpPr/>
          <p:nvPr/>
        </p:nvSpPr>
        <p:spPr>
          <a:xfrm rot="16200000" flipH="1">
            <a:off x="7844313" y="844200"/>
            <a:ext cx="408626" cy="52387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200"/>
              <a:gd name="connsiteY0" fmla="*/ 884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884 h 10000"/>
              <a:gd name="connsiteX0" fmla="*/ 0 w 10200"/>
              <a:gd name="connsiteY0" fmla="*/ 593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59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0">
                <a:moveTo>
                  <a:pt x="0" y="593"/>
                </a:moveTo>
                <a:lnTo>
                  <a:pt x="10200" y="0"/>
                </a:lnTo>
                <a:lnTo>
                  <a:pt x="10200" y="10000"/>
                </a:lnTo>
                <a:lnTo>
                  <a:pt x="200" y="10000"/>
                </a:lnTo>
                <a:cubicBezTo>
                  <a:pt x="133" y="6961"/>
                  <a:pt x="67" y="3632"/>
                  <a:pt x="0" y="593"/>
                </a:cubicBezTo>
                <a:close/>
              </a:path>
            </a:pathLst>
          </a:cu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Manual Input 2"/>
          <p:cNvSpPr/>
          <p:nvPr/>
        </p:nvSpPr>
        <p:spPr>
          <a:xfrm rot="16200000" flipH="1">
            <a:off x="7844313" y="1758600"/>
            <a:ext cx="408626" cy="52387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200"/>
              <a:gd name="connsiteY0" fmla="*/ 884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884 h 10000"/>
              <a:gd name="connsiteX0" fmla="*/ 0 w 10200"/>
              <a:gd name="connsiteY0" fmla="*/ 593 h 10000"/>
              <a:gd name="connsiteX1" fmla="*/ 10200 w 10200"/>
              <a:gd name="connsiteY1" fmla="*/ 0 h 10000"/>
              <a:gd name="connsiteX2" fmla="*/ 10200 w 10200"/>
              <a:gd name="connsiteY2" fmla="*/ 10000 h 10000"/>
              <a:gd name="connsiteX3" fmla="*/ 200 w 10200"/>
              <a:gd name="connsiteY3" fmla="*/ 10000 h 10000"/>
              <a:gd name="connsiteX4" fmla="*/ 0 w 10200"/>
              <a:gd name="connsiteY4" fmla="*/ 59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0">
                <a:moveTo>
                  <a:pt x="0" y="593"/>
                </a:moveTo>
                <a:lnTo>
                  <a:pt x="10200" y="0"/>
                </a:lnTo>
                <a:lnTo>
                  <a:pt x="10200" y="10000"/>
                </a:lnTo>
                <a:lnTo>
                  <a:pt x="200" y="10000"/>
                </a:lnTo>
                <a:cubicBezTo>
                  <a:pt x="133" y="6961"/>
                  <a:pt x="67" y="3632"/>
                  <a:pt x="0" y="593"/>
                </a:cubicBezTo>
                <a:close/>
              </a:path>
            </a:pathLst>
          </a:cu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0" y="5181600"/>
            <a:ext cx="9144000" cy="984748"/>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dirty="0"/>
              <a:t>      </a:t>
            </a:r>
          </a:p>
        </p:txBody>
      </p:sp>
      <p:sp>
        <p:nvSpPr>
          <p:cNvPr id="2" name="TextBox 1"/>
          <p:cNvSpPr txBox="1"/>
          <p:nvPr/>
        </p:nvSpPr>
        <p:spPr>
          <a:xfrm>
            <a:off x="5867400" y="3260423"/>
            <a:ext cx="4343400"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The Solution </a:t>
            </a:r>
            <a:r>
              <a:rPr lang="en-US" b="1" dirty="0">
                <a:solidFill>
                  <a:srgbClr val="FFC000"/>
                </a:solidFill>
                <a:latin typeface="Century Gothic" panose="020B0502020202020204" pitchFamily="34" charset="0"/>
              </a:rPr>
              <a:t>Focus</a:t>
            </a:r>
          </a:p>
        </p:txBody>
      </p:sp>
      <p:sp>
        <p:nvSpPr>
          <p:cNvPr id="13" name="TextBox 12"/>
          <p:cNvSpPr txBox="1"/>
          <p:nvPr/>
        </p:nvSpPr>
        <p:spPr>
          <a:xfrm>
            <a:off x="5867399" y="4222241"/>
            <a:ext cx="6001019" cy="301621"/>
          </a:xfrm>
          <a:prstGeom prst="rect">
            <a:avLst/>
          </a:prstGeom>
          <a:noFill/>
        </p:spPr>
        <p:txBody>
          <a:bodyPr wrap="square" rtlCol="0">
            <a:spAutoFit/>
          </a:bodyPr>
          <a:lstStyle/>
          <a:p>
            <a:pPr>
              <a:lnSpc>
                <a:spcPct val="85000"/>
              </a:lnSpc>
            </a:pPr>
            <a:r>
              <a:rPr lang="en-US" sz="1600" b="1" dirty="0">
                <a:solidFill>
                  <a:schemeClr val="bg1"/>
                </a:solidFill>
                <a:latin typeface="Century Gothic" panose="020B0502020202020204" pitchFamily="34" charset="0"/>
              </a:rPr>
              <a:t>Our Preconfigured Dairy Solution </a:t>
            </a:r>
            <a:r>
              <a:rPr lang="en-US" sz="1600" b="1" dirty="0">
                <a:solidFill>
                  <a:srgbClr val="FFC000"/>
                </a:solidFill>
                <a:latin typeface="Century Gothic" panose="020B0502020202020204" pitchFamily="34" charset="0"/>
              </a:rPr>
              <a:t>Difference</a:t>
            </a:r>
          </a:p>
        </p:txBody>
      </p:sp>
      <p:sp>
        <p:nvSpPr>
          <p:cNvPr id="21" name="TextBox 20"/>
          <p:cNvSpPr txBox="1"/>
          <p:nvPr/>
        </p:nvSpPr>
        <p:spPr>
          <a:xfrm>
            <a:off x="2491978" y="5320031"/>
            <a:ext cx="7208047" cy="584775"/>
          </a:xfrm>
          <a:prstGeom prst="rect">
            <a:avLst/>
          </a:prstGeom>
          <a:noFill/>
          <a:effectLst/>
        </p:spPr>
        <p:txBody>
          <a:bodyPr wrap="square" rtlCol="0">
            <a:spAutoFit/>
          </a:bodyPr>
          <a:lstStyle/>
          <a:p>
            <a:pPr algn="ctr">
              <a:defRPr/>
            </a:pPr>
            <a:r>
              <a:rPr lang="en-US" sz="1600" b="1" dirty="0">
                <a:solidFill>
                  <a:schemeClr val="bg1"/>
                </a:solidFill>
                <a:latin typeface="Century Gothic" panose="020B0502020202020204" pitchFamily="34" charset="0"/>
              </a:rPr>
              <a:t>A Solution designed to manage your  Business</a:t>
            </a:r>
          </a:p>
          <a:p>
            <a:pPr algn="ctr">
              <a:defRPr/>
            </a:pPr>
            <a:r>
              <a:rPr lang="en-US" sz="1600" b="1" dirty="0">
                <a:solidFill>
                  <a:schemeClr val="bg1"/>
                </a:solidFill>
                <a:latin typeface="Century Gothic" panose="020B0502020202020204" pitchFamily="34" charset="0"/>
              </a:rPr>
              <a:t>Developed to meet your unique needs and your Future plans</a:t>
            </a:r>
          </a:p>
        </p:txBody>
      </p:sp>
      <p:sp>
        <p:nvSpPr>
          <p:cNvPr id="14" name="object 6">
            <a:extLst>
              <a:ext uri="{FF2B5EF4-FFF2-40B4-BE49-F238E27FC236}">
                <a16:creationId xmlns:a16="http://schemas.microsoft.com/office/drawing/2014/main" xmlns="" id="{1A2951EF-FFFF-4B09-945A-020CBD60AED4}"/>
              </a:ext>
            </a:extLst>
          </p:cNvPr>
          <p:cNvSpPr>
            <a:spLocks/>
          </p:cNvSpPr>
          <p:nvPr/>
        </p:nvSpPr>
        <p:spPr bwMode="auto">
          <a:xfrm>
            <a:off x="4942096" y="3200793"/>
            <a:ext cx="434975" cy="512762"/>
          </a:xfrm>
          <a:custGeom>
            <a:avLst/>
            <a:gdLst>
              <a:gd name="T0" fmla="*/ 0 w 434975"/>
              <a:gd name="T1" fmla="*/ 0 h 513079"/>
              <a:gd name="T2" fmla="*/ 0 w 434975"/>
              <a:gd name="T3" fmla="*/ 512825 h 513079"/>
              <a:gd name="T4" fmla="*/ 434983 w 434975"/>
              <a:gd name="T5" fmla="*/ 256412 h 513079"/>
              <a:gd name="T6" fmla="*/ 0 w 434975"/>
              <a:gd name="T7" fmla="*/ 0 h 513079"/>
            </a:gdLst>
            <a:ahLst/>
            <a:cxnLst>
              <a:cxn ang="0">
                <a:pos x="T0" y="T1"/>
              </a:cxn>
              <a:cxn ang="0">
                <a:pos x="T2" y="T3"/>
              </a:cxn>
              <a:cxn ang="0">
                <a:pos x="T4" y="T5"/>
              </a:cxn>
              <a:cxn ang="0">
                <a:pos x="T6" y="T7"/>
              </a:cxn>
            </a:cxnLst>
            <a:rect l="0" t="0" r="r" b="b"/>
            <a:pathLst>
              <a:path w="434975" h="513079">
                <a:moveTo>
                  <a:pt x="0" y="0"/>
                </a:moveTo>
                <a:lnTo>
                  <a:pt x="0" y="512825"/>
                </a:lnTo>
                <a:lnTo>
                  <a:pt x="434983" y="256412"/>
                </a:lnTo>
                <a:lnTo>
                  <a:pt x="0" y="0"/>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a:p>
        </p:txBody>
      </p:sp>
      <p:sp>
        <p:nvSpPr>
          <p:cNvPr id="15" name="Title 1"/>
          <p:cNvSpPr txBox="1">
            <a:spLocks/>
          </p:cNvSpPr>
          <p:nvPr/>
        </p:nvSpPr>
        <p:spPr>
          <a:xfrm>
            <a:off x="609600" y="41325"/>
            <a:ext cx="10515600" cy="61838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733" kern="1200">
                <a:solidFill>
                  <a:schemeClr val="tx1"/>
                </a:solidFill>
                <a:latin typeface="+mj-lt"/>
                <a:ea typeface="+mj-ea"/>
                <a:cs typeface="+mj-cs"/>
              </a:defRPr>
            </a:lvl1pPr>
          </a:lstStyle>
          <a:p>
            <a:r>
              <a:rPr lang="en-US" sz="2000" dirty="0">
                <a:latin typeface="Century Gothic" panose="020B0502020202020204" pitchFamily="34" charset="0"/>
              </a:rPr>
              <a:t>SAP S/4 HANA Preconfigured Solution for Dairy Industry</a:t>
            </a:r>
          </a:p>
        </p:txBody>
      </p:sp>
      <p:sp>
        <p:nvSpPr>
          <p:cNvPr id="17" name="Date Placeholder 3">
            <a:extLst>
              <a:ext uri="{FF2B5EF4-FFF2-40B4-BE49-F238E27FC236}">
                <a16:creationId xmlns:a16="http://schemas.microsoft.com/office/drawing/2014/main" xmlns="" id="{80AE979A-2DD9-41CB-97FD-5F66C63B0EF8}"/>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9" name="Footer Placeholder 3">
            <a:extLst>
              <a:ext uri="{FF2B5EF4-FFF2-40B4-BE49-F238E27FC236}">
                <a16:creationId xmlns:a16="http://schemas.microsoft.com/office/drawing/2014/main" xmlns="" id="{5D4D4FC5-73BE-42B9-B173-804F5680FB81}"/>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20" name="Date Placeholder 2">
            <a:extLst>
              <a:ext uri="{FF2B5EF4-FFF2-40B4-BE49-F238E27FC236}">
                <a16:creationId xmlns:a16="http://schemas.microsoft.com/office/drawing/2014/main" xmlns="" id="{AFB1024C-C2AB-4D67-B4DE-DD9F2A3B8C0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2" name="Footer Placeholder 3">
            <a:extLst>
              <a:ext uri="{FF2B5EF4-FFF2-40B4-BE49-F238E27FC236}">
                <a16:creationId xmlns:a16="http://schemas.microsoft.com/office/drawing/2014/main" xmlns="" id="{48A19EB4-0C2B-40F7-95D6-88169CE163C1}"/>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3" name="Slide Number Placeholder 4">
            <a:extLst>
              <a:ext uri="{FF2B5EF4-FFF2-40B4-BE49-F238E27FC236}">
                <a16:creationId xmlns:a16="http://schemas.microsoft.com/office/drawing/2014/main" xmlns="" id="{96E6D2B8-483C-49F0-87BA-878DD20535FF}"/>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29</a:t>
            </a:r>
          </a:p>
        </p:txBody>
      </p:sp>
      <p:pic>
        <p:nvPicPr>
          <p:cNvPr id="18"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24"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4504131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645" r="645"/>
          <a:stretch>
            <a:fillRect/>
          </a:stretch>
        </p:blipFill>
        <p:spPr>
          <a:xfrm>
            <a:off x="762033" y="1171899"/>
            <a:ext cx="2186697" cy="1475927"/>
          </a:xfrm>
          <a:prstGeom prst="rect">
            <a:avLst/>
          </a:prstGeom>
        </p:spPr>
      </p:pic>
      <p:pic>
        <p:nvPicPr>
          <p:cNvPr id="6" name="Picture 6"/>
          <p:cNvPicPr>
            <a:picLocks noChangeAspect="1"/>
          </p:cNvPicPr>
          <p:nvPr/>
        </p:nvPicPr>
        <p:blipFill>
          <a:blip r:embed="rId3"/>
          <a:srcRect l="645" r="645"/>
          <a:stretch>
            <a:fillRect/>
          </a:stretch>
        </p:blipFill>
        <p:spPr>
          <a:xfrm>
            <a:off x="9325434" y="1129362"/>
            <a:ext cx="1759779" cy="1560959"/>
          </a:xfrm>
          <a:prstGeom prst="rect">
            <a:avLst/>
          </a:prstGeom>
        </p:spPr>
      </p:pic>
      <p:sp>
        <p:nvSpPr>
          <p:cNvPr id="7" name="TextBox 7"/>
          <p:cNvSpPr txBox="1"/>
          <p:nvPr/>
        </p:nvSpPr>
        <p:spPr>
          <a:xfrm>
            <a:off x="8577691" y="3599543"/>
            <a:ext cx="3505489" cy="2376997"/>
          </a:xfrm>
          <a:prstGeom prst="rect">
            <a:avLst/>
          </a:prstGeom>
        </p:spPr>
        <p:txBody>
          <a:bodyPr wrap="square" lIns="0" tIns="0" rIns="0" bIns="0" rtlCol="0" anchor="t">
            <a:spAutoFit/>
          </a:bodyPr>
          <a:lstStyle/>
          <a:p>
            <a:pPr marL="275460" lvl="1" indent="-137730">
              <a:lnSpc>
                <a:spcPts val="2667"/>
              </a:lnSpc>
              <a:buFont typeface="Arial"/>
              <a:buChar char="•"/>
            </a:pPr>
            <a:r>
              <a:rPr lang="en-US" sz="1400" dirty="0">
                <a:solidFill>
                  <a:srgbClr val="000000"/>
                </a:solidFill>
                <a:latin typeface="Century Gothic" panose="020B0502020202020204" pitchFamily="34" charset="0"/>
              </a:rPr>
              <a:t>Across 6 countries - multiple locations</a:t>
            </a:r>
          </a:p>
          <a:p>
            <a:pPr marL="580275" lvl="2" indent="-137730">
              <a:lnSpc>
                <a:spcPts val="2667"/>
              </a:lnSpc>
              <a:buFont typeface="Arial"/>
              <a:buChar char="•"/>
            </a:pPr>
            <a:r>
              <a:rPr lang="en-US" sz="1400" dirty="0">
                <a:solidFill>
                  <a:srgbClr val="000000"/>
                </a:solidFill>
                <a:latin typeface="Century Gothic" panose="020B0502020202020204" pitchFamily="34" charset="0"/>
              </a:rPr>
              <a:t>USA</a:t>
            </a:r>
          </a:p>
          <a:p>
            <a:pPr marL="580275" lvl="2" indent="-137730">
              <a:lnSpc>
                <a:spcPts val="2667"/>
              </a:lnSpc>
              <a:buFont typeface="Arial"/>
              <a:buChar char="•"/>
            </a:pPr>
            <a:r>
              <a:rPr lang="en-US" sz="1400" dirty="0">
                <a:solidFill>
                  <a:srgbClr val="000000"/>
                </a:solidFill>
                <a:latin typeface="Century Gothic" panose="020B0502020202020204" pitchFamily="34" charset="0"/>
              </a:rPr>
              <a:t>India</a:t>
            </a:r>
          </a:p>
          <a:p>
            <a:pPr marL="580275" lvl="2" indent="-137730">
              <a:lnSpc>
                <a:spcPts val="2667"/>
              </a:lnSpc>
              <a:buFont typeface="Arial"/>
              <a:buChar char="•"/>
            </a:pPr>
            <a:r>
              <a:rPr lang="en-US" sz="1400" dirty="0">
                <a:solidFill>
                  <a:srgbClr val="000000"/>
                </a:solidFill>
                <a:latin typeface="Century Gothic" panose="020B0502020202020204" pitchFamily="34" charset="0"/>
              </a:rPr>
              <a:t>Malaysia</a:t>
            </a:r>
          </a:p>
          <a:p>
            <a:pPr marL="580275" lvl="2" indent="-137730">
              <a:lnSpc>
                <a:spcPts val="2667"/>
              </a:lnSpc>
              <a:buFont typeface="Arial"/>
              <a:buChar char="•"/>
            </a:pPr>
            <a:r>
              <a:rPr lang="en-US" sz="1400" dirty="0">
                <a:solidFill>
                  <a:srgbClr val="000000"/>
                </a:solidFill>
                <a:latin typeface="Century Gothic" panose="020B0502020202020204" pitchFamily="34" charset="0"/>
              </a:rPr>
              <a:t>Bangladesh</a:t>
            </a:r>
          </a:p>
          <a:p>
            <a:pPr marL="580275" lvl="2" indent="-137730">
              <a:lnSpc>
                <a:spcPts val="2667"/>
              </a:lnSpc>
              <a:buFont typeface="Arial"/>
              <a:buChar char="•"/>
            </a:pPr>
            <a:r>
              <a:rPr lang="en-US" sz="1400" dirty="0">
                <a:solidFill>
                  <a:srgbClr val="000000"/>
                </a:solidFill>
                <a:latin typeface="Century Gothic" panose="020B0502020202020204" pitchFamily="34" charset="0"/>
              </a:rPr>
              <a:t>UAE</a:t>
            </a:r>
          </a:p>
          <a:p>
            <a:pPr marL="580275" lvl="2" indent="-137730">
              <a:lnSpc>
                <a:spcPts val="2667"/>
              </a:lnSpc>
              <a:buFont typeface="Arial"/>
              <a:buChar char="•"/>
            </a:pPr>
            <a:r>
              <a:rPr lang="en-US" sz="1400" dirty="0">
                <a:solidFill>
                  <a:srgbClr val="000000"/>
                </a:solidFill>
                <a:latin typeface="Century Gothic" panose="020B0502020202020204" pitchFamily="34" charset="0"/>
              </a:rPr>
              <a:t>Australia</a:t>
            </a:r>
          </a:p>
        </p:txBody>
      </p:sp>
      <p:sp>
        <p:nvSpPr>
          <p:cNvPr id="10" name="TextBox 10"/>
          <p:cNvSpPr txBox="1"/>
          <p:nvPr/>
        </p:nvSpPr>
        <p:spPr>
          <a:xfrm>
            <a:off x="5071758" y="3651654"/>
            <a:ext cx="3550085" cy="1338251"/>
          </a:xfrm>
          <a:prstGeom prst="rect">
            <a:avLst/>
          </a:prstGeom>
        </p:spPr>
        <p:txBody>
          <a:bodyPr wrap="square" lIns="0" tIns="0" rIns="0" bIns="0" rtlCol="0" anchor="t">
            <a:spAutoFit/>
          </a:bodyPr>
          <a:lstStyle/>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Established 2001</a:t>
            </a:r>
          </a:p>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5 Acquisitions in last 2 years </a:t>
            </a:r>
          </a:p>
          <a:p>
            <a:pPr marL="275460" lvl="1" indent="-137730">
              <a:lnSpc>
                <a:spcPts val="2667"/>
              </a:lnSpc>
              <a:buFont typeface="Arial"/>
              <a:buChar char="•"/>
              <a:defRPr/>
            </a:pPr>
            <a:r>
              <a:rPr lang="en-US" sz="1400" dirty="0">
                <a:solidFill>
                  <a:srgbClr val="000000"/>
                </a:solidFill>
                <a:latin typeface="Century Gothic" panose="020B0502020202020204" pitchFamily="34" charset="0"/>
              </a:rPr>
              <a:t>$170 Million 2019 projected</a:t>
            </a:r>
          </a:p>
          <a:p>
            <a:pPr marL="275460" lvl="1" indent="-137730" defTabSz="609630">
              <a:lnSpc>
                <a:spcPts val="2667"/>
              </a:lnSpc>
              <a:buFont typeface="Arial"/>
              <a:buChar char="•"/>
              <a:defRPr/>
            </a:pPr>
            <a:endParaRPr lang="en-US" sz="1400" dirty="0">
              <a:solidFill>
                <a:srgbClr val="000000"/>
              </a:solidFill>
              <a:latin typeface="Century Gothic" panose="020B0502020202020204" pitchFamily="34" charset="0"/>
            </a:endParaRPr>
          </a:p>
        </p:txBody>
      </p:sp>
      <p:sp>
        <p:nvSpPr>
          <p:cNvPr id="11" name="TextBox 11"/>
          <p:cNvSpPr txBox="1"/>
          <p:nvPr/>
        </p:nvSpPr>
        <p:spPr>
          <a:xfrm>
            <a:off x="55506" y="3643086"/>
            <a:ext cx="4701804" cy="1684500"/>
          </a:xfrm>
          <a:prstGeom prst="rect">
            <a:avLst/>
          </a:prstGeom>
        </p:spPr>
        <p:txBody>
          <a:bodyPr wrap="square" lIns="0" tIns="0" rIns="0" bIns="0" rtlCol="0" anchor="t">
            <a:spAutoFit/>
          </a:bodyPr>
          <a:lstStyle/>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300+ Overall clients</a:t>
            </a:r>
          </a:p>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120+ Active Clients</a:t>
            </a:r>
          </a:p>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15+ Ongoing Development Projects</a:t>
            </a:r>
          </a:p>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35+ Ongoing Maintenance Projects</a:t>
            </a:r>
          </a:p>
          <a:p>
            <a:pPr marL="275460" lvl="1" indent="-137730" defTabSz="609630">
              <a:lnSpc>
                <a:spcPts val="2667"/>
              </a:lnSpc>
              <a:buFont typeface="Arial"/>
              <a:buChar char="•"/>
              <a:defRPr/>
            </a:pPr>
            <a:r>
              <a:rPr lang="en-US" sz="1400" dirty="0">
                <a:solidFill>
                  <a:srgbClr val="000000"/>
                </a:solidFill>
                <a:latin typeface="Century Gothic" panose="020B0502020202020204" pitchFamily="34" charset="0"/>
              </a:rPr>
              <a:t>45+ Active T&amp;M Engagements with &gt; 20 consultants</a:t>
            </a:r>
          </a:p>
        </p:txBody>
      </p:sp>
      <p:sp>
        <p:nvSpPr>
          <p:cNvPr id="12" name="TextBox 12"/>
          <p:cNvSpPr txBox="1"/>
          <p:nvPr/>
        </p:nvSpPr>
        <p:spPr>
          <a:xfrm>
            <a:off x="8259648" y="3119621"/>
            <a:ext cx="3505489" cy="346249"/>
          </a:xfrm>
          <a:prstGeom prst="rect">
            <a:avLst/>
          </a:prstGeom>
        </p:spPr>
        <p:txBody>
          <a:bodyPr lIns="0" tIns="0" rIns="0" bIns="0" rtlCol="0" anchor="t">
            <a:spAutoFit/>
          </a:bodyPr>
          <a:lstStyle/>
          <a:p>
            <a:pPr algn="ctr" defTabSz="609630">
              <a:lnSpc>
                <a:spcPts val="2711"/>
              </a:lnSpc>
              <a:defRPr/>
            </a:pPr>
            <a:r>
              <a:rPr lang="en-US" sz="2259" b="1" dirty="0">
                <a:solidFill>
                  <a:srgbClr val="FFFFFF"/>
                </a:solidFill>
                <a:latin typeface="Raleway"/>
              </a:rPr>
              <a:t>CLIENTELLE</a:t>
            </a:r>
          </a:p>
        </p:txBody>
      </p:sp>
      <p:pic>
        <p:nvPicPr>
          <p:cNvPr id="13" name="Picture 13"/>
          <p:cNvPicPr>
            <a:picLocks noChangeAspect="1"/>
          </p:cNvPicPr>
          <p:nvPr/>
        </p:nvPicPr>
        <p:blipFill>
          <a:blip r:embed="rId4"/>
          <a:srcRect/>
          <a:stretch>
            <a:fillRect/>
          </a:stretch>
        </p:blipFill>
        <p:spPr>
          <a:xfrm>
            <a:off x="4552913" y="1532512"/>
            <a:ext cx="3168337" cy="927987"/>
          </a:xfrm>
          <a:prstGeom prst="rect">
            <a:avLst/>
          </a:prstGeom>
        </p:spPr>
      </p:pic>
      <p:sp>
        <p:nvSpPr>
          <p:cNvPr id="14" name="TextBox 14"/>
          <p:cNvSpPr txBox="1"/>
          <p:nvPr/>
        </p:nvSpPr>
        <p:spPr>
          <a:xfrm>
            <a:off x="91769" y="2966584"/>
            <a:ext cx="3527225" cy="256930"/>
          </a:xfrm>
          <a:prstGeom prst="rect">
            <a:avLst/>
          </a:prstGeom>
        </p:spPr>
        <p:txBody>
          <a:bodyPr lIns="0" tIns="0" rIns="0" bIns="0" rtlCol="0" anchor="t">
            <a:spAutoFit/>
          </a:bodyPr>
          <a:lstStyle/>
          <a:p>
            <a:pPr algn="ctr" defTabSz="609630">
              <a:lnSpc>
                <a:spcPts val="2174"/>
              </a:lnSpc>
              <a:defRPr/>
            </a:pPr>
            <a:r>
              <a:rPr lang="en-US" sz="1553" b="1" i="1" dirty="0">
                <a:solidFill>
                  <a:srgbClr val="000000"/>
                </a:solidFill>
                <a:latin typeface="Century Gothic" panose="020B0502020202020204" pitchFamily="34" charset="0"/>
              </a:rPr>
              <a:t>CLIENTELE</a:t>
            </a:r>
          </a:p>
        </p:txBody>
      </p:sp>
      <p:sp>
        <p:nvSpPr>
          <p:cNvPr id="19" name="TextBox 9">
            <a:extLst>
              <a:ext uri="{FF2B5EF4-FFF2-40B4-BE49-F238E27FC236}">
                <a16:creationId xmlns:a16="http://schemas.microsoft.com/office/drawing/2014/main" xmlns="" id="{AEAC5A29-85A0-4066-8C72-89DAAECBBC3A}"/>
              </a:ext>
            </a:extLst>
          </p:cNvPr>
          <p:cNvSpPr txBox="1"/>
          <p:nvPr/>
        </p:nvSpPr>
        <p:spPr>
          <a:xfrm>
            <a:off x="4552913" y="3028457"/>
            <a:ext cx="3527225" cy="254493"/>
          </a:xfrm>
          <a:prstGeom prst="rect">
            <a:avLst/>
          </a:prstGeom>
        </p:spPr>
        <p:txBody>
          <a:bodyPr lIns="0" tIns="0" rIns="0" bIns="0" rtlCol="0" anchor="t">
            <a:spAutoFit/>
          </a:bodyPr>
          <a:lstStyle/>
          <a:p>
            <a:pPr algn="ctr">
              <a:lnSpc>
                <a:spcPts val="2174"/>
              </a:lnSpc>
              <a:defRPr/>
            </a:pPr>
            <a:r>
              <a:rPr lang="en-US" sz="1553" b="1" i="1" dirty="0">
                <a:solidFill>
                  <a:srgbClr val="000000"/>
                </a:solidFill>
                <a:latin typeface="Century Gothic" panose="020B0502020202020204" pitchFamily="34" charset="0"/>
              </a:rPr>
              <a:t>PARENT COMPANY &amp; BOD CoS.</a:t>
            </a:r>
          </a:p>
        </p:txBody>
      </p:sp>
      <p:sp>
        <p:nvSpPr>
          <p:cNvPr id="21" name="TextBox 9">
            <a:extLst>
              <a:ext uri="{FF2B5EF4-FFF2-40B4-BE49-F238E27FC236}">
                <a16:creationId xmlns:a16="http://schemas.microsoft.com/office/drawing/2014/main" xmlns="" id="{2438A10E-8AC5-49A9-A3A2-D89B58E8548B}"/>
              </a:ext>
            </a:extLst>
          </p:cNvPr>
          <p:cNvSpPr txBox="1"/>
          <p:nvPr/>
        </p:nvSpPr>
        <p:spPr>
          <a:xfrm>
            <a:off x="8795409" y="2962005"/>
            <a:ext cx="2683959" cy="256930"/>
          </a:xfrm>
          <a:prstGeom prst="rect">
            <a:avLst/>
          </a:prstGeom>
        </p:spPr>
        <p:txBody>
          <a:bodyPr wrap="square" lIns="0" tIns="0" rIns="0" bIns="0" rtlCol="0" anchor="t">
            <a:spAutoFit/>
          </a:bodyPr>
          <a:lstStyle/>
          <a:p>
            <a:pPr algn="ctr">
              <a:lnSpc>
                <a:spcPts val="2174"/>
              </a:lnSpc>
              <a:defRPr/>
            </a:pPr>
            <a:r>
              <a:rPr lang="en-US" sz="1553" b="1" i="1" dirty="0">
                <a:solidFill>
                  <a:srgbClr val="000000"/>
                </a:solidFill>
                <a:latin typeface="Century Gothic" panose="020B0502020202020204" pitchFamily="34" charset="0"/>
              </a:rPr>
              <a:t>EMPLOYEE STRENGTH</a:t>
            </a:r>
          </a:p>
        </p:txBody>
      </p:sp>
      <p:sp>
        <p:nvSpPr>
          <p:cNvPr id="18" name="Title 1">
            <a:extLst>
              <a:ext uri="{FF2B5EF4-FFF2-40B4-BE49-F238E27FC236}">
                <a16:creationId xmlns:a16="http://schemas.microsoft.com/office/drawing/2014/main" xmlns="" id="{196F8FF4-715F-48A4-90C4-22BA1ACDFCC6}"/>
              </a:ext>
            </a:extLst>
          </p:cNvPr>
          <p:cNvSpPr txBox="1">
            <a:spLocks/>
          </p:cNvSpPr>
          <p:nvPr/>
        </p:nvSpPr>
        <p:spPr>
          <a:xfrm>
            <a:off x="-243490" y="56904"/>
            <a:ext cx="3192220" cy="5345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Century Gothic" panose="020B0502020202020204" pitchFamily="34" charset="0"/>
              </a:rPr>
              <a:t>Who We Are</a:t>
            </a:r>
          </a:p>
        </p:txBody>
      </p:sp>
      <p:sp>
        <p:nvSpPr>
          <p:cNvPr id="22" name="Date Placeholder 2">
            <a:extLst>
              <a:ext uri="{FF2B5EF4-FFF2-40B4-BE49-F238E27FC236}">
                <a16:creationId xmlns:a16="http://schemas.microsoft.com/office/drawing/2014/main" xmlns="" id="{47AB512D-AEE6-4673-AA0D-9081545921BA}"/>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5" name="Footer Placeholder 3">
            <a:extLst>
              <a:ext uri="{FF2B5EF4-FFF2-40B4-BE49-F238E27FC236}">
                <a16:creationId xmlns:a16="http://schemas.microsoft.com/office/drawing/2014/main" xmlns="" id="{85DEE587-B632-4B13-8E8A-088EBADAC03F}"/>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6" name="Slide Number Placeholder 4">
            <a:extLst>
              <a:ext uri="{FF2B5EF4-FFF2-40B4-BE49-F238E27FC236}">
                <a16:creationId xmlns:a16="http://schemas.microsoft.com/office/drawing/2014/main" xmlns="" id="{4997FAB0-4505-4884-B36D-D466E77E484E}"/>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3</a:t>
            </a:r>
          </a:p>
        </p:txBody>
      </p:sp>
      <p:pic>
        <p:nvPicPr>
          <p:cNvPr id="16" name="Picture 2"/>
          <p:cNvPicPr>
            <a:picLocks noChangeAspect="1" noChangeArrowheads="1"/>
          </p:cNvPicPr>
          <p:nvPr/>
        </p:nvPicPr>
        <p:blipFill>
          <a:blip r:embed="rId5" cstate="print"/>
          <a:srcRect/>
          <a:stretch>
            <a:fillRect/>
          </a:stretch>
        </p:blipFill>
        <p:spPr bwMode="auto">
          <a:xfrm>
            <a:off x="11049000" y="0"/>
            <a:ext cx="1143000" cy="685800"/>
          </a:xfrm>
          <a:prstGeom prst="rect">
            <a:avLst/>
          </a:prstGeom>
          <a:noFill/>
          <a:ln w="9525">
            <a:noFill/>
            <a:miter lim="800000"/>
            <a:headEnd/>
            <a:tailEnd/>
          </a:ln>
          <a:effectLst/>
        </p:spPr>
      </p:pic>
      <p:sp>
        <p:nvSpPr>
          <p:cNvPr id="17" name="object 4"/>
          <p:cNvSpPr/>
          <p:nvPr/>
        </p:nvSpPr>
        <p:spPr>
          <a:xfrm>
            <a:off x="9144000" y="0"/>
            <a:ext cx="1905000" cy="41910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42067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Solution Footprint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62762260"/>
              </p:ext>
            </p:extLst>
          </p:nvPr>
        </p:nvGraphicFramePr>
        <p:xfrm>
          <a:off x="736600" y="881063"/>
          <a:ext cx="10515600" cy="541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 descr="C:\Users\dv71074\Desktop\images.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53876" y="3096498"/>
            <a:ext cx="1049396" cy="1018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xmlns="" id="{A805F328-36C9-432B-BFC5-4976966B3660}"/>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1" name="Slide Number Placeholder 5">
            <a:extLst>
              <a:ext uri="{FF2B5EF4-FFF2-40B4-BE49-F238E27FC236}">
                <a16:creationId xmlns:a16="http://schemas.microsoft.com/office/drawing/2014/main" xmlns="" id="{2B3322F4-7230-4333-B04C-E53F970F9A6F}"/>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30</a:t>
            </a:r>
          </a:p>
        </p:txBody>
      </p:sp>
      <p:sp>
        <p:nvSpPr>
          <p:cNvPr id="12" name="Footer Placeholder 3">
            <a:extLst>
              <a:ext uri="{FF2B5EF4-FFF2-40B4-BE49-F238E27FC236}">
                <a16:creationId xmlns:a16="http://schemas.microsoft.com/office/drawing/2014/main" xmlns="" id="{25A93FCD-81CF-4368-8B43-E672CADE2A3D}"/>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FCBDF8F9-4339-4648-B334-E3DD3F24CF4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9" name="Footer Placeholder 3">
            <a:extLst>
              <a:ext uri="{FF2B5EF4-FFF2-40B4-BE49-F238E27FC236}">
                <a16:creationId xmlns:a16="http://schemas.microsoft.com/office/drawing/2014/main" xmlns="" id="{1B9F1F72-1AE0-4584-978D-7A0BC79C5175}"/>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3" name="Picture 2"/>
          <p:cNvPicPr>
            <a:picLocks noChangeAspect="1" noChangeArrowheads="1"/>
          </p:cNvPicPr>
          <p:nvPr/>
        </p:nvPicPr>
        <p:blipFill>
          <a:blip r:embed="rId7" cstate="print"/>
          <a:srcRect/>
          <a:stretch>
            <a:fillRect/>
          </a:stretch>
        </p:blipFill>
        <p:spPr bwMode="auto">
          <a:xfrm>
            <a:off x="11049000" y="0"/>
            <a:ext cx="1143000" cy="685800"/>
          </a:xfrm>
          <a:prstGeom prst="rect">
            <a:avLst/>
          </a:prstGeom>
          <a:noFill/>
          <a:ln w="9525">
            <a:noFill/>
            <a:miter lim="800000"/>
            <a:headEnd/>
            <a:tailEnd/>
          </a:ln>
          <a:effectLst/>
        </p:spPr>
      </p:pic>
      <p:sp>
        <p:nvSpPr>
          <p:cNvPr id="14" name="object 4"/>
          <p:cNvSpPr/>
          <p:nvPr/>
        </p:nvSpPr>
        <p:spPr>
          <a:xfrm>
            <a:off x="9144000" y="0"/>
            <a:ext cx="1905000" cy="419100"/>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67567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vert="horz" lIns="91440" tIns="45720" rIns="91440" bIns="45720" rtlCol="0" anchor="ctr">
            <a:normAutofit/>
          </a:bodyPr>
          <a:lstStyle/>
          <a:p>
            <a:r>
              <a:rPr lang="en-US" altLang="en-US" sz="2000" dirty="0">
                <a:latin typeface="Century Gothic" panose="020B0502020202020204" pitchFamily="34" charset="0"/>
              </a:rPr>
              <a:t>Materials Management</a:t>
            </a:r>
          </a:p>
        </p:txBody>
      </p:sp>
      <p:grpSp>
        <p:nvGrpSpPr>
          <p:cNvPr id="4" name="Group 3"/>
          <p:cNvGrpSpPr/>
          <p:nvPr/>
        </p:nvGrpSpPr>
        <p:grpSpPr>
          <a:xfrm>
            <a:off x="1676401" y="1600200"/>
            <a:ext cx="8715813" cy="4343400"/>
            <a:chOff x="152400" y="2011362"/>
            <a:chExt cx="8583729" cy="3398838"/>
          </a:xfrm>
        </p:grpSpPr>
        <p:sp>
          <p:nvSpPr>
            <p:cNvPr id="3" name="Oval 2"/>
            <p:cNvSpPr/>
            <p:nvPr/>
          </p:nvSpPr>
          <p:spPr>
            <a:xfrm rot="976441">
              <a:off x="2723842" y="2551350"/>
              <a:ext cx="3554077" cy="2139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8131" name="Picture 4" descr="warehous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17900" y="2870200"/>
              <a:ext cx="1919288"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23" descr="snap Kopi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2159000" y="2057400"/>
              <a:ext cx="46482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Text Box 24"/>
            <p:cNvSpPr txBox="1">
              <a:spLocks noChangeArrowheads="1"/>
            </p:cNvSpPr>
            <p:nvPr/>
          </p:nvSpPr>
          <p:spPr bwMode="auto">
            <a:xfrm>
              <a:off x="4305863" y="2011362"/>
              <a:ext cx="16848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a:solidFill>
                    <a:srgbClr val="333333"/>
                  </a:solidFill>
                  <a:latin typeface="Century Gothic" panose="020B0502020202020204" pitchFamily="34" charset="0"/>
                </a:rPr>
                <a:t>Purchase Requisition</a:t>
              </a:r>
            </a:p>
          </p:txBody>
        </p:sp>
        <p:sp>
          <p:nvSpPr>
            <p:cNvPr id="48134" name="Text Box 25"/>
            <p:cNvSpPr txBox="1">
              <a:spLocks noChangeArrowheads="1"/>
            </p:cNvSpPr>
            <p:nvPr/>
          </p:nvSpPr>
          <p:spPr bwMode="auto">
            <a:xfrm>
              <a:off x="5174845" y="2286000"/>
              <a:ext cx="1907398"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 RFQ &amp; Purchase Orders</a:t>
              </a:r>
            </a:p>
          </p:txBody>
        </p:sp>
        <p:sp>
          <p:nvSpPr>
            <p:cNvPr id="48135" name="Text Box 26"/>
            <p:cNvSpPr txBox="1">
              <a:spLocks noChangeArrowheads="1"/>
            </p:cNvSpPr>
            <p:nvPr/>
          </p:nvSpPr>
          <p:spPr bwMode="auto">
            <a:xfrm>
              <a:off x="5811023" y="2620962"/>
              <a:ext cx="904916"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Tendering</a:t>
              </a:r>
            </a:p>
          </p:txBody>
        </p:sp>
        <p:sp>
          <p:nvSpPr>
            <p:cNvPr id="48136" name="Text Box 27"/>
            <p:cNvSpPr txBox="1">
              <a:spLocks noChangeArrowheads="1"/>
            </p:cNvSpPr>
            <p:nvPr/>
          </p:nvSpPr>
          <p:spPr bwMode="auto">
            <a:xfrm>
              <a:off x="6154622" y="2971800"/>
              <a:ext cx="2581507"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a:solidFill>
                    <a:srgbClr val="333333"/>
                  </a:solidFill>
                  <a:latin typeface="Century Gothic" panose="020B0502020202020204" pitchFamily="34" charset="0"/>
                </a:rPr>
                <a:t>Supplier Evaluation &amp; Blacklisting</a:t>
              </a:r>
            </a:p>
          </p:txBody>
        </p:sp>
        <p:sp>
          <p:nvSpPr>
            <p:cNvPr id="48137" name="Text Box 28"/>
            <p:cNvSpPr txBox="1">
              <a:spLocks noChangeArrowheads="1"/>
            </p:cNvSpPr>
            <p:nvPr/>
          </p:nvSpPr>
          <p:spPr bwMode="auto">
            <a:xfrm>
              <a:off x="6452640" y="3382962"/>
              <a:ext cx="1571133"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a:solidFill>
                    <a:srgbClr val="333333"/>
                  </a:solidFill>
                  <a:latin typeface="Century Gothic" panose="020B0502020202020204" pitchFamily="34" charset="0"/>
                </a:rPr>
                <a:t>Delivery Schedules</a:t>
              </a:r>
            </a:p>
          </p:txBody>
        </p:sp>
        <p:sp>
          <p:nvSpPr>
            <p:cNvPr id="48138" name="Text Box 29"/>
            <p:cNvSpPr txBox="1">
              <a:spLocks noChangeArrowheads="1"/>
            </p:cNvSpPr>
            <p:nvPr/>
          </p:nvSpPr>
          <p:spPr bwMode="auto">
            <a:xfrm>
              <a:off x="6478197" y="3810000"/>
              <a:ext cx="77230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ProMAN</a:t>
              </a:r>
            </a:p>
          </p:txBody>
        </p:sp>
        <p:sp>
          <p:nvSpPr>
            <p:cNvPr id="48139" name="Text Box 30"/>
            <p:cNvSpPr txBox="1">
              <a:spLocks noChangeArrowheads="1"/>
            </p:cNvSpPr>
            <p:nvPr/>
          </p:nvSpPr>
          <p:spPr bwMode="auto">
            <a:xfrm>
              <a:off x="6226175" y="4191000"/>
              <a:ext cx="22574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Approvals &amp; Workflows</a:t>
              </a:r>
            </a:p>
          </p:txBody>
        </p:sp>
        <p:sp>
          <p:nvSpPr>
            <p:cNvPr id="48140" name="Text Box 31"/>
            <p:cNvSpPr txBox="1">
              <a:spLocks noChangeArrowheads="1"/>
            </p:cNvSpPr>
            <p:nvPr/>
          </p:nvSpPr>
          <p:spPr bwMode="auto">
            <a:xfrm>
              <a:off x="5946775" y="4648200"/>
              <a:ext cx="18764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Service Masters</a:t>
              </a:r>
            </a:p>
          </p:txBody>
        </p:sp>
        <p:sp>
          <p:nvSpPr>
            <p:cNvPr id="48141" name="Text Box 32"/>
            <p:cNvSpPr txBox="1">
              <a:spLocks noChangeArrowheads="1"/>
            </p:cNvSpPr>
            <p:nvPr/>
          </p:nvSpPr>
          <p:spPr bwMode="auto">
            <a:xfrm>
              <a:off x="2298700" y="4953000"/>
              <a:ext cx="24352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rPr>
                <a:t>Warehouse Management</a:t>
              </a:r>
            </a:p>
          </p:txBody>
        </p:sp>
        <p:sp>
          <p:nvSpPr>
            <p:cNvPr id="48142" name="Text Box 33"/>
            <p:cNvSpPr txBox="1">
              <a:spLocks noChangeArrowheads="1"/>
            </p:cNvSpPr>
            <p:nvPr/>
          </p:nvSpPr>
          <p:spPr bwMode="auto">
            <a:xfrm>
              <a:off x="1565275" y="4640262"/>
              <a:ext cx="18764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rPr>
                <a:t>Goods Movements</a:t>
              </a:r>
            </a:p>
          </p:txBody>
        </p:sp>
        <p:sp>
          <p:nvSpPr>
            <p:cNvPr id="48143" name="Text Box 34"/>
            <p:cNvSpPr txBox="1">
              <a:spLocks noChangeArrowheads="1"/>
            </p:cNvSpPr>
            <p:nvPr/>
          </p:nvSpPr>
          <p:spPr bwMode="auto">
            <a:xfrm>
              <a:off x="1057275" y="4343400"/>
              <a:ext cx="18764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rPr>
                <a:t>Shelf Live &amp; Status</a:t>
              </a:r>
            </a:p>
          </p:txBody>
        </p:sp>
        <p:sp>
          <p:nvSpPr>
            <p:cNvPr id="48144" name="Text Box 35"/>
            <p:cNvSpPr txBox="1">
              <a:spLocks noChangeArrowheads="1"/>
            </p:cNvSpPr>
            <p:nvPr/>
          </p:nvSpPr>
          <p:spPr bwMode="auto">
            <a:xfrm>
              <a:off x="152400" y="3911600"/>
              <a:ext cx="25654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rPr>
                <a:t>Physical Inventory Audits</a:t>
              </a:r>
            </a:p>
          </p:txBody>
        </p:sp>
        <p:sp>
          <p:nvSpPr>
            <p:cNvPr id="48145" name="Text Box 36"/>
            <p:cNvSpPr txBox="1">
              <a:spLocks noChangeArrowheads="1"/>
            </p:cNvSpPr>
            <p:nvPr/>
          </p:nvSpPr>
          <p:spPr bwMode="auto">
            <a:xfrm>
              <a:off x="635000" y="3505200"/>
              <a:ext cx="19050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rPr>
                <a:t>Quality Inspection</a:t>
              </a:r>
            </a:p>
          </p:txBody>
        </p:sp>
        <p:sp>
          <p:nvSpPr>
            <p:cNvPr id="48146" name="Text Box 37"/>
            <p:cNvSpPr txBox="1">
              <a:spLocks noChangeArrowheads="1"/>
            </p:cNvSpPr>
            <p:nvPr/>
          </p:nvSpPr>
          <p:spPr bwMode="auto">
            <a:xfrm>
              <a:off x="1092200" y="2362200"/>
              <a:ext cx="19050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rPr>
                <a:t>Supplier Payments</a:t>
              </a:r>
            </a:p>
          </p:txBody>
        </p:sp>
        <p:sp>
          <p:nvSpPr>
            <p:cNvPr id="48147" name="Text Box 38"/>
            <p:cNvSpPr txBox="1">
              <a:spLocks noChangeArrowheads="1"/>
            </p:cNvSpPr>
            <p:nvPr/>
          </p:nvSpPr>
          <p:spPr bwMode="auto">
            <a:xfrm>
              <a:off x="838200" y="2057400"/>
              <a:ext cx="26924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rPr>
                <a:t>Knowledge Management</a:t>
              </a:r>
            </a:p>
          </p:txBody>
        </p:sp>
        <p:sp>
          <p:nvSpPr>
            <p:cNvPr id="48148" name="Text Box 39"/>
            <p:cNvSpPr txBox="1">
              <a:spLocks noChangeArrowheads="1"/>
            </p:cNvSpPr>
            <p:nvPr/>
          </p:nvSpPr>
          <p:spPr bwMode="auto">
            <a:xfrm>
              <a:off x="635000" y="3124200"/>
              <a:ext cx="19050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rPr>
                <a:t>Contract Management</a:t>
              </a:r>
            </a:p>
          </p:txBody>
        </p:sp>
        <p:sp>
          <p:nvSpPr>
            <p:cNvPr id="48149" name="Text Box 40"/>
            <p:cNvSpPr txBox="1">
              <a:spLocks noChangeArrowheads="1"/>
            </p:cNvSpPr>
            <p:nvPr/>
          </p:nvSpPr>
          <p:spPr bwMode="auto">
            <a:xfrm>
              <a:off x="736600" y="2743200"/>
              <a:ext cx="1905000"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rPr>
                <a:t>Supplier Collaboration</a:t>
              </a:r>
            </a:p>
          </p:txBody>
        </p:sp>
        <p:sp>
          <p:nvSpPr>
            <p:cNvPr id="48150" name="Text Box 43"/>
            <p:cNvSpPr txBox="1">
              <a:spLocks noChangeArrowheads="1"/>
            </p:cNvSpPr>
            <p:nvPr/>
          </p:nvSpPr>
          <p:spPr bwMode="auto">
            <a:xfrm>
              <a:off x="5349875" y="5016500"/>
              <a:ext cx="1876425" cy="21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r>
                <a:rPr lang="en-US" altLang="en-US" sz="1200" b="1" dirty="0">
                  <a:solidFill>
                    <a:srgbClr val="333333"/>
                  </a:solidFill>
                  <a:latin typeface="Century Gothic" panose="020B0502020202020204" pitchFamily="34" charset="0"/>
                </a:rPr>
                <a:t>Workflows</a:t>
              </a:r>
            </a:p>
          </p:txBody>
        </p:sp>
      </p:grpSp>
      <p:sp>
        <p:nvSpPr>
          <p:cNvPr id="28" name="Date Placeholder 3">
            <a:extLst>
              <a:ext uri="{FF2B5EF4-FFF2-40B4-BE49-F238E27FC236}">
                <a16:creationId xmlns:a16="http://schemas.microsoft.com/office/drawing/2014/main" xmlns="" id="{D1DF25F3-F026-4EF6-8757-CE6C931DFC6E}"/>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30" name="Slide Number Placeholder 5">
            <a:extLst>
              <a:ext uri="{FF2B5EF4-FFF2-40B4-BE49-F238E27FC236}">
                <a16:creationId xmlns:a16="http://schemas.microsoft.com/office/drawing/2014/main" xmlns="" id="{772545B3-53FA-4BD5-8751-450540A64DCC}"/>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31</a:t>
            </a:r>
          </a:p>
        </p:txBody>
      </p:sp>
      <p:sp>
        <p:nvSpPr>
          <p:cNvPr id="31" name="Footer Placeholder 3">
            <a:extLst>
              <a:ext uri="{FF2B5EF4-FFF2-40B4-BE49-F238E27FC236}">
                <a16:creationId xmlns:a16="http://schemas.microsoft.com/office/drawing/2014/main" xmlns="" id="{663D7766-F246-401B-AF03-5AB893F842B2}"/>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29" name="Date Placeholder 2">
            <a:extLst>
              <a:ext uri="{FF2B5EF4-FFF2-40B4-BE49-F238E27FC236}">
                <a16:creationId xmlns:a16="http://schemas.microsoft.com/office/drawing/2014/main" xmlns="" id="{AF1FDAC7-18DA-458B-A629-F82ED70E8B45}"/>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2" name="Footer Placeholder 3">
            <a:extLst>
              <a:ext uri="{FF2B5EF4-FFF2-40B4-BE49-F238E27FC236}">
                <a16:creationId xmlns:a16="http://schemas.microsoft.com/office/drawing/2014/main" xmlns="" id="{DEFDE78B-30B6-44DB-A564-102B994D132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33" name="Picture 2"/>
          <p:cNvPicPr>
            <a:picLocks noChangeAspect="1" noChangeArrowheads="1"/>
          </p:cNvPicPr>
          <p:nvPr/>
        </p:nvPicPr>
        <p:blipFill>
          <a:blip r:embed="rId6" cstate="print"/>
          <a:srcRect/>
          <a:stretch>
            <a:fillRect/>
          </a:stretch>
        </p:blipFill>
        <p:spPr bwMode="auto">
          <a:xfrm>
            <a:off x="11049000" y="0"/>
            <a:ext cx="1143000" cy="685800"/>
          </a:xfrm>
          <a:prstGeom prst="rect">
            <a:avLst/>
          </a:prstGeom>
          <a:noFill/>
          <a:ln w="9525">
            <a:noFill/>
            <a:miter lim="800000"/>
            <a:headEnd/>
            <a:tailEnd/>
          </a:ln>
          <a:effectLst/>
        </p:spPr>
      </p:pic>
      <p:sp>
        <p:nvSpPr>
          <p:cNvPr id="34" name="object 4"/>
          <p:cNvSpPr/>
          <p:nvPr/>
        </p:nvSpPr>
        <p:spPr>
          <a:xfrm>
            <a:off x="9144000" y="0"/>
            <a:ext cx="1905000" cy="41910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08213638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4188"/>
            <a:ext cx="10515600" cy="618385"/>
          </a:xfrm>
        </p:spPr>
        <p:txBody>
          <a:bodyPr vert="horz" lIns="91440" tIns="45720" rIns="91440" bIns="45720" rtlCol="0" anchor="ctr">
            <a:normAutofit/>
          </a:bodyPr>
          <a:lstStyle/>
          <a:p>
            <a:r>
              <a:rPr lang="en-US" sz="2000" dirty="0">
                <a:latin typeface="Century Gothic" panose="020B0502020202020204" pitchFamily="34" charset="0"/>
              </a:rPr>
              <a:t>Milk Procurement Cockpit - Features</a:t>
            </a:r>
          </a:p>
        </p:txBody>
      </p:sp>
      <p:sp>
        <p:nvSpPr>
          <p:cNvPr id="7" name="Content Placeholder 6"/>
          <p:cNvSpPr>
            <a:spLocks noGrp="1"/>
          </p:cNvSpPr>
          <p:nvPr>
            <p:ph idx="1"/>
          </p:nvPr>
        </p:nvSpPr>
        <p:spPr>
          <a:xfrm>
            <a:off x="154545" y="829018"/>
            <a:ext cx="11835685" cy="5418665"/>
          </a:xfrm>
        </p:spPr>
        <p:txBody>
          <a:bodyPr>
            <a:noAutofit/>
          </a:bodyPr>
          <a:lstStyle/>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Milk Procurement Process includes  the Price Calculation based on the rate charts  (for both Agents &amp; Farmers)</a:t>
            </a:r>
            <a:endParaRPr lang="en-US" sz="1400" dirty="0">
              <a:latin typeface="Century Gothic" panose="020B0502020202020204" pitchFamily="34" charset="0"/>
            </a:endParaRP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Handles Exceptions Like NIL Payments and Unclaimed milk  with approval process</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Handles Milk Rejections and Extraneous Matter Details</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Loans and Advances to agents with approvals, and calculation of eligibility amount ,  EMI calculation and automatic EMI recovery from the Milk payment</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Automatic recovery of P&amp;L (feed &amp; medicines) amount from the milk Payment</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Payment process  to agents  and Farmers at one go, as per the payment period, considers all recoveries like   loans,  advances and Other Recoveries</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Agent and society farmer wise Bills</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Captures Vehicle Movements(Truck Sheets) including Price Calculation , Information  like distance, Qty of milk</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Handles Transporter Penalties  and Recoveries</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Freight Vendors Payment Process considering all  recoveries </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Price Amendments Process, incase  of  Rate Change </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Information of Milk procurement Survey, Supervisor Field Inspection and Complaint Logs details  </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Milk procurement  specific reports  for Daily monitoring </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Integration of Legacy System to SAP system using Process  Orchestration   </a:t>
            </a:r>
          </a:p>
          <a:p>
            <a:pPr algn="just">
              <a:buClr>
                <a:srgbClr val="3F3F60"/>
              </a:buClr>
              <a:buSzPct val="165000"/>
              <a:buFont typeface="Arial" panose="020B0604020202020204" pitchFamily="34" charset="0"/>
              <a:buChar char="•"/>
              <a:defRPr/>
            </a:pPr>
            <a:r>
              <a:rPr lang="en-IN" sz="1400" dirty="0">
                <a:latin typeface="Century Gothic" panose="020B0502020202020204" pitchFamily="34" charset="0"/>
              </a:rPr>
              <a:t>Loss recovery incase of Farmers Collection Centre</a:t>
            </a:r>
            <a:endParaRPr lang="en-US" sz="1400" dirty="0">
              <a:latin typeface="Century Gothic" panose="020B0502020202020204" pitchFamily="34" charset="0"/>
            </a:endParaRPr>
          </a:p>
          <a:p>
            <a:pPr marL="0" indent="0" algn="just">
              <a:buClr>
                <a:srgbClr val="3F3F60"/>
              </a:buClr>
              <a:buSzPct val="165000"/>
              <a:buNone/>
            </a:pP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xmlns="" id="{3054C71F-59EB-46EE-B773-3FA25CA1DDDA}"/>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9" name="Slide Number Placeholder 5">
            <a:extLst>
              <a:ext uri="{FF2B5EF4-FFF2-40B4-BE49-F238E27FC236}">
                <a16:creationId xmlns:a16="http://schemas.microsoft.com/office/drawing/2014/main" xmlns="" id="{D4810B6B-5FA2-4955-B9D3-DF228734C796}"/>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32</a:t>
            </a:r>
          </a:p>
        </p:txBody>
      </p:sp>
      <p:sp>
        <p:nvSpPr>
          <p:cNvPr id="11" name="Date Placeholder 2">
            <a:extLst>
              <a:ext uri="{FF2B5EF4-FFF2-40B4-BE49-F238E27FC236}">
                <a16:creationId xmlns:a16="http://schemas.microsoft.com/office/drawing/2014/main" xmlns="" id="{1F0F1127-EE96-44E9-91CB-CE57441F9AED}"/>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2" name="Footer Placeholder 3">
            <a:extLst>
              <a:ext uri="{FF2B5EF4-FFF2-40B4-BE49-F238E27FC236}">
                <a16:creationId xmlns:a16="http://schemas.microsoft.com/office/drawing/2014/main" xmlns="" id="{5F0E4D0D-9387-4D7D-AE17-5EB67AAD2B3B}"/>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0"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2962011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Increases Efficiency in Procurement</a:t>
            </a:r>
            <a:endParaRPr lang="en-IN" sz="2000" dirty="0">
              <a:latin typeface="Century Gothic" panose="020B0502020202020204" pitchFamily="34" charset="0"/>
            </a:endParaRPr>
          </a:p>
        </p:txBody>
      </p:sp>
      <p:grpSp>
        <p:nvGrpSpPr>
          <p:cNvPr id="10" name="Group 15"/>
          <p:cNvGrpSpPr>
            <a:grpSpLocks/>
          </p:cNvGrpSpPr>
          <p:nvPr/>
        </p:nvGrpSpPr>
        <p:grpSpPr bwMode="auto">
          <a:xfrm>
            <a:off x="2116456" y="1360716"/>
            <a:ext cx="8611645" cy="2057399"/>
            <a:chOff x="838200" y="1438275"/>
            <a:chExt cx="7086608" cy="2057423"/>
          </a:xfrm>
        </p:grpSpPr>
        <p:sp>
          <p:nvSpPr>
            <p:cNvPr id="11" name="Rectangle 28"/>
            <p:cNvSpPr>
              <a:spLocks noChangeArrowheads="1"/>
            </p:cNvSpPr>
            <p:nvPr/>
          </p:nvSpPr>
          <p:spPr bwMode="gray">
            <a:xfrm>
              <a:off x="838200" y="1438275"/>
              <a:ext cx="2281312" cy="20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solidFill>
                    <a:srgbClr val="6C0000"/>
                  </a:solidFill>
                  <a:latin typeface="Century Gothic" panose="020B0502020202020204" pitchFamily="34" charset="0"/>
                </a:rPr>
                <a:t>Challenges</a:t>
              </a:r>
            </a:p>
          </p:txBody>
        </p:sp>
        <p:sp>
          <p:nvSpPr>
            <p:cNvPr id="12" name="Rectangle 29"/>
            <p:cNvSpPr>
              <a:spLocks noChangeArrowheads="1"/>
            </p:cNvSpPr>
            <p:nvPr/>
          </p:nvSpPr>
          <p:spPr bwMode="gray">
            <a:xfrm>
              <a:off x="3527344" y="1727019"/>
              <a:ext cx="4397464" cy="162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Cope with ever-changing quantity and quality of the raw milk</a:t>
              </a:r>
            </a:p>
            <a:p>
              <a:pPr eaLnBrk="1" hangingPunct="1">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Manage complex payment conditions </a:t>
              </a:r>
            </a:p>
            <a:p>
              <a:pPr eaLnBrk="1" hangingPunct="1">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Cope with seasonal fluctuation</a:t>
              </a:r>
            </a:p>
            <a:p>
              <a:pPr eaLnBrk="1" hangingPunct="1">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Create operational efficiencies &amp; transparency</a:t>
              </a:r>
            </a:p>
          </p:txBody>
        </p:sp>
        <p:pic>
          <p:nvPicPr>
            <p:cNvPr id="13" name="Picture 30" descr="CP_Shelf_dairy_low"/>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027" b="28585"/>
            <a:stretch/>
          </p:blipFill>
          <p:spPr bwMode="gray">
            <a:xfrm>
              <a:off x="894816" y="1695454"/>
              <a:ext cx="2514805" cy="1800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19"/>
          <p:cNvGrpSpPr>
            <a:grpSpLocks/>
          </p:cNvGrpSpPr>
          <p:nvPr/>
        </p:nvGrpSpPr>
        <p:grpSpPr bwMode="auto">
          <a:xfrm>
            <a:off x="2185257" y="3581401"/>
            <a:ext cx="8144607" cy="2431079"/>
            <a:chOff x="55" y="2241"/>
            <a:chExt cx="3055" cy="1826"/>
          </a:xfrm>
        </p:grpSpPr>
        <p:grpSp>
          <p:nvGrpSpPr>
            <p:cNvPr id="15" name="Group 20"/>
            <p:cNvGrpSpPr>
              <a:grpSpLocks/>
            </p:cNvGrpSpPr>
            <p:nvPr/>
          </p:nvGrpSpPr>
          <p:grpSpPr bwMode="auto">
            <a:xfrm>
              <a:off x="55" y="2241"/>
              <a:ext cx="3055" cy="1826"/>
              <a:chOff x="95" y="2241"/>
              <a:chExt cx="3055" cy="1826"/>
            </a:xfrm>
          </p:grpSpPr>
          <p:sp>
            <p:nvSpPr>
              <p:cNvPr id="18" name="Rectangle 22"/>
              <p:cNvSpPr>
                <a:spLocks noChangeArrowheads="1"/>
              </p:cNvSpPr>
              <p:nvPr/>
            </p:nvSpPr>
            <p:spPr bwMode="gray">
              <a:xfrm>
                <a:off x="95" y="2241"/>
                <a:ext cx="27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spcBef>
                    <a:spcPct val="0"/>
                  </a:spcBef>
                </a:pPr>
                <a:r>
                  <a:rPr lang="en-US" altLang="en-US" sz="1400" b="1" dirty="0">
                    <a:solidFill>
                      <a:srgbClr val="0070C0"/>
                    </a:solidFill>
                    <a:latin typeface="Century Gothic" panose="020B0502020202020204" pitchFamily="34" charset="0"/>
                  </a:rPr>
                  <a:t> Our Dairy Solution Can Help You</a:t>
                </a:r>
              </a:p>
            </p:txBody>
          </p:sp>
          <p:pic>
            <p:nvPicPr>
              <p:cNvPr id="19" name="Picture 23"/>
              <p:cNvPicPr>
                <a:picLocks noChangeArrowheads="1"/>
              </p:cNvPicPr>
              <p:nvPr/>
            </p:nvPicPr>
            <p:blipFill rotWithShape="1">
              <a:blip r:embed="rId3" cstate="print">
                <a:extLst>
                  <a:ext uri="{28A0092B-C50C-407E-A947-70E740481C1C}">
                    <a14:useLocalDpi xmlns:a14="http://schemas.microsoft.com/office/drawing/2010/main" xmlns="" val="0"/>
                  </a:ext>
                </a:extLst>
              </a:blip>
              <a:srcRect b="49466"/>
              <a:stretch/>
            </p:blipFill>
            <p:spPr bwMode="auto">
              <a:xfrm>
                <a:off x="105" y="2459"/>
                <a:ext cx="997" cy="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4"/>
              <p:cNvSpPr>
                <a:spLocks noChangeArrowheads="1"/>
              </p:cNvSpPr>
              <p:nvPr/>
            </p:nvSpPr>
            <p:spPr bwMode="gray">
              <a:xfrm>
                <a:off x="1244" y="2564"/>
                <a:ext cx="1906" cy="1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3500"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Tx/>
                  <a:buFontTx/>
                  <a:buNone/>
                </a:pPr>
                <a:endParaRPr lang="de-DE" altLang="en-US" sz="1100" b="1">
                  <a:latin typeface="Century Gothic" panose="020B0502020202020204" pitchFamily="34" charset="0"/>
                </a:endParaRPr>
              </a:p>
            </p:txBody>
          </p:sp>
        </p:grpSp>
        <p:sp>
          <p:nvSpPr>
            <p:cNvPr id="16" name="Rectangle 25"/>
            <p:cNvSpPr>
              <a:spLocks noChangeArrowheads="1"/>
            </p:cNvSpPr>
            <p:nvPr/>
          </p:nvSpPr>
          <p:spPr bwMode="gray">
            <a:xfrm>
              <a:off x="1110" y="2505"/>
              <a:ext cx="1954" cy="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80975" indent="-180975">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Set up integrated and flexible processes for procurement</a:t>
              </a:r>
            </a:p>
            <a:p>
              <a:pPr marL="180975" indent="-180975">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Streamline raw  material collection and reception</a:t>
              </a:r>
            </a:p>
            <a:p>
              <a:pPr marL="180975" indent="-180975">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Ensure integrated quality management</a:t>
              </a:r>
            </a:p>
            <a:p>
              <a:pPr marL="180975" indent="-180975">
                <a:spcBef>
                  <a:spcPct val="50000"/>
                </a:spcBef>
                <a:buClr>
                  <a:schemeClr val="tx1">
                    <a:lumMod val="50000"/>
                    <a:lumOff val="50000"/>
                  </a:schemeClr>
                </a:buClr>
                <a:buSzPct val="90000"/>
                <a:buFont typeface="Wingdings" pitchFamily="2" charset="2"/>
                <a:buChar char="n"/>
              </a:pPr>
              <a:r>
                <a:rPr lang="en-US" altLang="en-US" sz="1400" dirty="0">
                  <a:latin typeface="Century Gothic" panose="020B0502020202020204" pitchFamily="34" charset="0"/>
                </a:rPr>
                <a:t>Batch Traceability </a:t>
              </a:r>
            </a:p>
            <a:p>
              <a:pPr marL="180975" indent="-180975">
                <a:spcBef>
                  <a:spcPct val="50000"/>
                </a:spcBef>
                <a:buClr>
                  <a:schemeClr val="tx1">
                    <a:lumMod val="50000"/>
                    <a:lumOff val="50000"/>
                  </a:schemeClr>
                </a:buClr>
                <a:buSzPct val="90000"/>
                <a:buFont typeface="Wingdings" pitchFamily="2" charset="2"/>
                <a:buChar char="n"/>
              </a:pPr>
              <a:endParaRPr lang="en-US" altLang="en-US" sz="1400" dirty="0">
                <a:latin typeface="Century Gothic" panose="020B0502020202020204" pitchFamily="34" charset="0"/>
              </a:endParaRPr>
            </a:p>
            <a:p>
              <a:pPr marL="180975" indent="-180975">
                <a:spcBef>
                  <a:spcPct val="50000"/>
                </a:spcBef>
                <a:buClr>
                  <a:schemeClr val="tx1">
                    <a:lumMod val="50000"/>
                    <a:lumOff val="50000"/>
                  </a:schemeClr>
                </a:buClr>
                <a:buSzPct val="90000"/>
                <a:buFont typeface="Wingdings" pitchFamily="2" charset="2"/>
                <a:buChar char="n"/>
              </a:pPr>
              <a:endParaRPr lang="en-US" altLang="en-US" sz="1400" dirty="0">
                <a:latin typeface="Century Gothic" panose="020B0502020202020204" pitchFamily="34" charset="0"/>
              </a:endParaRPr>
            </a:p>
          </p:txBody>
        </p:sp>
      </p:grpSp>
      <p:sp>
        <p:nvSpPr>
          <p:cNvPr id="17" name="Date Placeholder 3">
            <a:extLst>
              <a:ext uri="{FF2B5EF4-FFF2-40B4-BE49-F238E27FC236}">
                <a16:creationId xmlns:a16="http://schemas.microsoft.com/office/drawing/2014/main" xmlns="" id="{DD4A2CCC-F41B-4491-84CB-80DE8151CE47}"/>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22" name="Slide Number Placeholder 5">
            <a:extLst>
              <a:ext uri="{FF2B5EF4-FFF2-40B4-BE49-F238E27FC236}">
                <a16:creationId xmlns:a16="http://schemas.microsoft.com/office/drawing/2014/main" xmlns="" id="{BA6F13FE-14BB-41A1-9C6F-F18B91EAEA03}"/>
              </a:ext>
            </a:extLst>
          </p:cNvPr>
          <p:cNvSpPr>
            <a:spLocks noGrp="1"/>
          </p:cNvSpPr>
          <p:nvPr>
            <p:ph type="sldNum" sz="quarter" idx="12"/>
          </p:nvPr>
        </p:nvSpPr>
        <p:spPr>
          <a:xfrm>
            <a:off x="11211718" y="6593554"/>
            <a:ext cx="656700" cy="226713"/>
          </a:xfrm>
        </p:spPr>
        <p:txBody>
          <a:bodyPr/>
          <a:lstStyle/>
          <a:p>
            <a:pPr algn="ctr"/>
            <a:r>
              <a:rPr lang="en-IN" sz="1000" dirty="0"/>
              <a:t>40</a:t>
            </a:r>
          </a:p>
        </p:txBody>
      </p:sp>
      <p:sp>
        <p:nvSpPr>
          <p:cNvPr id="23" name="Footer Placeholder 3">
            <a:extLst>
              <a:ext uri="{FF2B5EF4-FFF2-40B4-BE49-F238E27FC236}">
                <a16:creationId xmlns:a16="http://schemas.microsoft.com/office/drawing/2014/main" xmlns="" id="{690AA2CD-6A8F-4BFF-B3AE-A7FA27EBEB42}"/>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21" name="Date Placeholder 2">
            <a:extLst>
              <a:ext uri="{FF2B5EF4-FFF2-40B4-BE49-F238E27FC236}">
                <a16:creationId xmlns:a16="http://schemas.microsoft.com/office/drawing/2014/main" xmlns="" id="{FA2EFE72-90DA-42D0-AF14-5578334E267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4" name="Footer Placeholder 3">
            <a:extLst>
              <a:ext uri="{FF2B5EF4-FFF2-40B4-BE49-F238E27FC236}">
                <a16:creationId xmlns:a16="http://schemas.microsoft.com/office/drawing/2014/main" xmlns="" id="{0BC468D7-0927-427B-BC86-9F5A1B7EB519}"/>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5" name="Slide Number Placeholder 4">
            <a:extLst>
              <a:ext uri="{FF2B5EF4-FFF2-40B4-BE49-F238E27FC236}">
                <a16:creationId xmlns:a16="http://schemas.microsoft.com/office/drawing/2014/main" xmlns="" id="{265E97DB-B136-4EE1-BD7A-A796A8435DCD}"/>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33</a:t>
            </a:r>
          </a:p>
        </p:txBody>
      </p:sp>
      <p:pic>
        <p:nvPicPr>
          <p:cNvPr id="26"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27"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980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IN" sz="2000" dirty="0">
                <a:latin typeface="Century Gothic" panose="020B0502020202020204" pitchFamily="34" charset="0"/>
              </a:rPr>
              <a:t>Our Dairy Solution - Stock Transfers</a:t>
            </a:r>
          </a:p>
        </p:txBody>
      </p:sp>
      <p:sp>
        <p:nvSpPr>
          <p:cNvPr id="5" name="TextBox 4">
            <a:extLst>
              <a:ext uri="{FF2B5EF4-FFF2-40B4-BE49-F238E27FC236}">
                <a16:creationId xmlns:a16="http://schemas.microsoft.com/office/drawing/2014/main" xmlns="" id="{1B1E1142-82A1-4011-BDB0-8F1578C458D1}"/>
              </a:ext>
            </a:extLst>
          </p:cNvPr>
          <p:cNvSpPr txBox="1"/>
          <p:nvPr/>
        </p:nvSpPr>
        <p:spPr>
          <a:xfrm>
            <a:off x="1828800" y="1320567"/>
            <a:ext cx="8839200" cy="3354765"/>
          </a:xfrm>
          <a:prstGeom prst="rect">
            <a:avLst/>
          </a:prstGeom>
          <a:noFill/>
        </p:spPr>
        <p:txBody>
          <a:bodyPr wrap="square" rtlCol="0">
            <a:spAutoFit/>
          </a:bodyPr>
          <a:lstStyle/>
          <a:p>
            <a:r>
              <a:rPr lang="en-US" sz="1600" b="1" dirty="0">
                <a:solidFill>
                  <a:srgbClr val="CC6600"/>
                </a:solidFill>
                <a:latin typeface="Century Gothic" panose="020B0502020202020204" pitchFamily="34" charset="0"/>
              </a:rPr>
              <a:t>Raw Chilled Milk  Transfer  </a:t>
            </a:r>
          </a:p>
          <a:p>
            <a:endParaRPr lang="en-US" sz="1600" dirty="0">
              <a:latin typeface="Century Gothic" panose="020B0502020202020204" pitchFamily="34" charset="0"/>
            </a:endParaRPr>
          </a:p>
          <a:p>
            <a:r>
              <a:rPr lang="en-US" sz="1600" b="1" dirty="0">
                <a:latin typeface="Century Gothic" panose="020B0502020202020204" pitchFamily="34" charset="0"/>
              </a:rPr>
              <a:t>Ability to Track the </a:t>
            </a:r>
          </a:p>
          <a:p>
            <a:pPr marL="285750" indent="-285750">
              <a:buFont typeface="Arial" panose="020B0604020202020204" pitchFamily="34" charset="0"/>
              <a:buChar char="•"/>
            </a:pPr>
            <a:r>
              <a:rPr lang="en-US" sz="1600" dirty="0">
                <a:latin typeface="Century Gothic" panose="020B0502020202020204" pitchFamily="34" charset="0"/>
              </a:rPr>
              <a:t>Quantity and Quality Parameters at Sending and Receiving </a:t>
            </a:r>
          </a:p>
          <a:p>
            <a:pPr marL="285750" indent="-285750">
              <a:buFont typeface="Arial" panose="020B0604020202020204" pitchFamily="34" charset="0"/>
              <a:buChar char="•"/>
            </a:pPr>
            <a:r>
              <a:rPr lang="en-US" sz="1600" dirty="0">
                <a:latin typeface="Century Gothic" panose="020B0502020202020204" pitchFamily="34" charset="0"/>
              </a:rPr>
              <a:t>Time of Issue  and Receipt </a:t>
            </a:r>
          </a:p>
          <a:p>
            <a:pPr marL="285750" indent="-285750">
              <a:buFont typeface="Arial" panose="020B0604020202020204" pitchFamily="34" charset="0"/>
              <a:buChar char="•"/>
            </a:pPr>
            <a:r>
              <a:rPr lang="en-US" sz="1600" dirty="0">
                <a:latin typeface="Century Gothic" panose="020B0502020202020204" pitchFamily="34" charset="0"/>
              </a:rPr>
              <a:t>Transporter Details  , Route Distance and  Delivery Cost  : Freight ,Diesel  Toll amount </a:t>
            </a:r>
          </a:p>
          <a:p>
            <a:pPr marL="285750" indent="-285750">
              <a:buFont typeface="Arial" panose="020B0604020202020204" pitchFamily="34" charset="0"/>
              <a:buChar char="•"/>
            </a:pPr>
            <a:r>
              <a:rPr lang="en-US" sz="1600" dirty="0">
                <a:latin typeface="Century Gothic" panose="020B0502020202020204" pitchFamily="34" charset="0"/>
              </a:rPr>
              <a:t>Movement of Empty Vehicle from one Plant to another</a:t>
            </a:r>
          </a:p>
          <a:p>
            <a:pPr marL="285750" indent="-285750">
              <a:buFont typeface="Arial" panose="020B0604020202020204" pitchFamily="34" charset="0"/>
              <a:buChar char="•"/>
            </a:pPr>
            <a:r>
              <a:rPr lang="en-US" sz="1600" dirty="0">
                <a:latin typeface="Century Gothic" panose="020B0502020202020204" pitchFamily="34" charset="0"/>
              </a:rPr>
              <a:t>Liability Generation to Transport Vendors  for all trips at one go</a:t>
            </a: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pic>
        <p:nvPicPr>
          <p:cNvPr id="7" name="Picture 6">
            <a:extLst>
              <a:ext uri="{FF2B5EF4-FFF2-40B4-BE49-F238E27FC236}">
                <a16:creationId xmlns:a16="http://schemas.microsoft.com/office/drawing/2014/main" xmlns="" id="{6F5D8E29-73DD-40BA-8F77-AEF08B4577CD}"/>
              </a:ext>
            </a:extLst>
          </p:cNvPr>
          <p:cNvPicPr>
            <a:picLocks noChangeAspect="1"/>
          </p:cNvPicPr>
          <p:nvPr/>
        </p:nvPicPr>
        <p:blipFill rotWithShape="1">
          <a:blip r:embed="rId2"/>
          <a:srcRect l="3174"/>
          <a:stretch/>
        </p:blipFill>
        <p:spPr>
          <a:xfrm>
            <a:off x="5638800" y="4314746"/>
            <a:ext cx="4648200" cy="1781254"/>
          </a:xfrm>
          <a:prstGeom prst="rect">
            <a:avLst/>
          </a:prstGeom>
        </p:spPr>
      </p:pic>
      <p:sp>
        <p:nvSpPr>
          <p:cNvPr id="8" name="Date Placeholder 3">
            <a:extLst>
              <a:ext uri="{FF2B5EF4-FFF2-40B4-BE49-F238E27FC236}">
                <a16:creationId xmlns:a16="http://schemas.microsoft.com/office/drawing/2014/main" xmlns="" id="{C2CC499A-7DBF-4FDD-8ECF-92F1514C52BB}"/>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1" name="Footer Placeholder 3">
            <a:extLst>
              <a:ext uri="{FF2B5EF4-FFF2-40B4-BE49-F238E27FC236}">
                <a16:creationId xmlns:a16="http://schemas.microsoft.com/office/drawing/2014/main" xmlns="" id="{74452AA4-5E5D-4B6E-8897-5CCE05350FC8}"/>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9" name="Date Placeholder 2">
            <a:extLst>
              <a:ext uri="{FF2B5EF4-FFF2-40B4-BE49-F238E27FC236}">
                <a16:creationId xmlns:a16="http://schemas.microsoft.com/office/drawing/2014/main" xmlns="" id="{0AA79E02-2CA8-4CBC-8E62-E5C56D22D7E1}"/>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2" name="Footer Placeholder 3">
            <a:extLst>
              <a:ext uri="{FF2B5EF4-FFF2-40B4-BE49-F238E27FC236}">
                <a16:creationId xmlns:a16="http://schemas.microsoft.com/office/drawing/2014/main" xmlns="" id="{9E4FFC91-215E-4485-B81A-AE965D359341}"/>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3" name="Slide Number Placeholder 4">
            <a:extLst>
              <a:ext uri="{FF2B5EF4-FFF2-40B4-BE49-F238E27FC236}">
                <a16:creationId xmlns:a16="http://schemas.microsoft.com/office/drawing/2014/main" xmlns="" id="{3DF3DFE7-1433-4C0C-978A-DBC1DD099861}"/>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34</a:t>
            </a:r>
          </a:p>
        </p:txBody>
      </p:sp>
      <p:pic>
        <p:nvPicPr>
          <p:cNvPr id="10"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4"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137190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IN" sz="2000" dirty="0">
                <a:latin typeface="Century Gothic" panose="020B0502020202020204" pitchFamily="34" charset="0"/>
              </a:rPr>
              <a:t>Our Dairy Solution - Stock Transfers</a:t>
            </a:r>
          </a:p>
        </p:txBody>
      </p:sp>
      <p:sp>
        <p:nvSpPr>
          <p:cNvPr id="7" name="TextBox 6">
            <a:extLst>
              <a:ext uri="{FF2B5EF4-FFF2-40B4-BE49-F238E27FC236}">
                <a16:creationId xmlns:a16="http://schemas.microsoft.com/office/drawing/2014/main" xmlns="" id="{1B1E1142-82A1-4011-BDB0-8F1578C458D1}"/>
              </a:ext>
            </a:extLst>
          </p:cNvPr>
          <p:cNvSpPr txBox="1"/>
          <p:nvPr/>
        </p:nvSpPr>
        <p:spPr>
          <a:xfrm>
            <a:off x="1828800" y="1295400"/>
            <a:ext cx="8839200" cy="3354765"/>
          </a:xfrm>
          <a:prstGeom prst="rect">
            <a:avLst/>
          </a:prstGeom>
          <a:noFill/>
        </p:spPr>
        <p:txBody>
          <a:bodyPr wrap="square" rtlCol="0">
            <a:spAutoFit/>
          </a:bodyPr>
          <a:lstStyle/>
          <a:p>
            <a:r>
              <a:rPr lang="en-US" sz="1600" b="1" dirty="0">
                <a:solidFill>
                  <a:srgbClr val="CC6600"/>
                </a:solidFill>
                <a:latin typeface="Century Gothic" panose="020B0502020202020204" pitchFamily="34" charset="0"/>
              </a:rPr>
              <a:t>Raw Chilled Milk Stock Transfer  </a:t>
            </a:r>
          </a:p>
          <a:p>
            <a:endParaRPr lang="en-US" sz="1600" dirty="0">
              <a:latin typeface="Century Gothic" panose="020B0502020202020204" pitchFamily="34" charset="0"/>
            </a:endParaRPr>
          </a:p>
          <a:p>
            <a:r>
              <a:rPr lang="en-US" sz="1600" b="1" dirty="0">
                <a:latin typeface="Century Gothic" panose="020B0502020202020204" pitchFamily="34" charset="0"/>
              </a:rPr>
              <a:t>Ability to Track the </a:t>
            </a:r>
          </a:p>
          <a:p>
            <a:pPr marL="285750" indent="-285750">
              <a:lnSpc>
                <a:spcPct val="150000"/>
              </a:lnSpc>
              <a:buFont typeface="Arial" panose="020B0604020202020204" pitchFamily="34" charset="0"/>
              <a:buChar char="•"/>
            </a:pPr>
            <a:r>
              <a:rPr lang="en-US" sz="1600" dirty="0">
                <a:latin typeface="Century Gothic" panose="020B0502020202020204" pitchFamily="34" charset="0"/>
              </a:rPr>
              <a:t>Quantity and Quality Parameters at Issue and Receipt </a:t>
            </a:r>
          </a:p>
          <a:p>
            <a:pPr marL="285750" indent="-285750">
              <a:lnSpc>
                <a:spcPct val="150000"/>
              </a:lnSpc>
              <a:buFont typeface="Arial" panose="020B0604020202020204" pitchFamily="34" charset="0"/>
              <a:buChar char="•"/>
            </a:pPr>
            <a:r>
              <a:rPr lang="en-US" sz="1600" dirty="0">
                <a:latin typeface="Century Gothic" panose="020B0502020202020204" pitchFamily="34" charset="0"/>
              </a:rPr>
              <a:t>Time of Issue  and Receipt </a:t>
            </a:r>
          </a:p>
          <a:p>
            <a:pPr marL="285750" indent="-285750">
              <a:lnSpc>
                <a:spcPct val="150000"/>
              </a:lnSpc>
              <a:buFont typeface="Arial" panose="020B0604020202020204" pitchFamily="34" charset="0"/>
              <a:buChar char="•"/>
            </a:pPr>
            <a:r>
              <a:rPr lang="en-US" sz="1600" dirty="0">
                <a:latin typeface="Century Gothic" panose="020B0502020202020204" pitchFamily="34" charset="0"/>
              </a:rPr>
              <a:t>Delivery Cost  : Freight ,Diesel  Toll amount </a:t>
            </a:r>
          </a:p>
          <a:p>
            <a:pPr marL="285750" indent="-285750">
              <a:lnSpc>
                <a:spcPct val="150000"/>
              </a:lnSpc>
              <a:buFont typeface="Arial" panose="020B0604020202020204" pitchFamily="34" charset="0"/>
              <a:buChar char="•"/>
            </a:pPr>
            <a:r>
              <a:rPr lang="en-US" sz="1600" dirty="0">
                <a:latin typeface="Century Gothic" panose="020B0502020202020204" pitchFamily="34" charset="0"/>
              </a:rPr>
              <a:t>Movement of Empty Vehicle from one Plant to another</a:t>
            </a: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
        <p:nvSpPr>
          <p:cNvPr id="9" name="Date Placeholder 3">
            <a:extLst>
              <a:ext uri="{FF2B5EF4-FFF2-40B4-BE49-F238E27FC236}">
                <a16:creationId xmlns:a16="http://schemas.microsoft.com/office/drawing/2014/main" xmlns="" id="{93694A34-0C8E-4C2C-B90E-AFCF0F8C7F3A}"/>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0" name="Slide Number Placeholder 5">
            <a:extLst>
              <a:ext uri="{FF2B5EF4-FFF2-40B4-BE49-F238E27FC236}">
                <a16:creationId xmlns:a16="http://schemas.microsoft.com/office/drawing/2014/main" xmlns="" id="{BB3B97C2-C411-4E32-8604-39956B63E55E}"/>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35</a:t>
            </a:r>
          </a:p>
        </p:txBody>
      </p:sp>
      <p:sp>
        <p:nvSpPr>
          <p:cNvPr id="11" name="Footer Placeholder 3">
            <a:extLst>
              <a:ext uri="{FF2B5EF4-FFF2-40B4-BE49-F238E27FC236}">
                <a16:creationId xmlns:a16="http://schemas.microsoft.com/office/drawing/2014/main" xmlns="" id="{55D3BFAF-DB5B-4422-93BB-FD59EEA46856}"/>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2FCF9EA5-C24B-418B-A7AF-55C60239EF5D}"/>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2" name="Footer Placeholder 3">
            <a:extLst>
              <a:ext uri="{FF2B5EF4-FFF2-40B4-BE49-F238E27FC236}">
                <a16:creationId xmlns:a16="http://schemas.microsoft.com/office/drawing/2014/main" xmlns="" id="{379071D5-D879-445B-AA85-CC9E3E669B25}"/>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3"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4"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4855497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0" descr="sap-install-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6093" y="4378534"/>
            <a:ext cx="2586038" cy="153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1" name="Picture 31" descr="NWBC_ControlCent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0686" y="4408043"/>
            <a:ext cx="2552700"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32" descr="screen_bobj"/>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75673" y="4422192"/>
            <a:ext cx="2438400"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Rectangle 4"/>
          <p:cNvSpPr>
            <a:spLocks noGrp="1" noChangeArrowheads="1"/>
          </p:cNvSpPr>
          <p:nvPr>
            <p:ph type="title"/>
          </p:nvPr>
        </p:nvSpPr>
        <p:spPr/>
        <p:txBody>
          <a:bodyPr vert="horz" lIns="91440" tIns="45720" rIns="91440" bIns="45720" rtlCol="0" anchor="ctr">
            <a:normAutofit/>
          </a:bodyPr>
          <a:lstStyle/>
          <a:p>
            <a:r>
              <a:rPr lang="en-US" altLang="en-US" sz="1600" dirty="0">
                <a:latin typeface="Century Gothic" panose="020B0502020202020204" pitchFamily="34" charset="0"/>
              </a:rPr>
              <a:t>Production Planning and Control</a:t>
            </a:r>
          </a:p>
        </p:txBody>
      </p:sp>
      <p:pic>
        <p:nvPicPr>
          <p:cNvPr id="53254" name="Picture 9" descr="snap Kopie"/>
          <p:cNvPicPr>
            <a:picLocks noChangeAspect="1" noChangeArrowheads="1"/>
          </p:cNvPicPr>
          <p:nvPr/>
        </p:nvPicPr>
        <p:blipFill>
          <a:blip r:embed="rId5">
            <a:clrChange>
              <a:clrFrom>
                <a:srgbClr val="FFFFFF"/>
              </a:clrFrom>
              <a:clrTo>
                <a:srgbClr val="FFFFFF">
                  <a:alpha val="0"/>
                </a:srgbClr>
              </a:clrTo>
            </a:clrChange>
            <a:lum bright="18000"/>
            <a:extLst>
              <a:ext uri="{28A0092B-C50C-407E-A947-70E740481C1C}">
                <a14:useLocalDpi xmlns:a14="http://schemas.microsoft.com/office/drawing/2010/main" xmlns="" val="0"/>
              </a:ext>
            </a:extLst>
          </a:blip>
          <a:srcRect/>
          <a:stretch>
            <a:fillRect/>
          </a:stretch>
        </p:blipFill>
        <p:spPr bwMode="gray">
          <a:xfrm>
            <a:off x="3304506" y="1009066"/>
            <a:ext cx="46482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Text Box 10"/>
          <p:cNvSpPr txBox="1">
            <a:spLocks noChangeArrowheads="1"/>
          </p:cNvSpPr>
          <p:nvPr/>
        </p:nvSpPr>
        <p:spPr bwMode="auto">
          <a:xfrm>
            <a:off x="5752280" y="863726"/>
            <a:ext cx="15632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Capacity Planning</a:t>
            </a:r>
          </a:p>
        </p:txBody>
      </p:sp>
      <p:sp>
        <p:nvSpPr>
          <p:cNvPr id="53256" name="Text Box 11"/>
          <p:cNvSpPr txBox="1">
            <a:spLocks noChangeArrowheads="1"/>
          </p:cNvSpPr>
          <p:nvPr/>
        </p:nvSpPr>
        <p:spPr bwMode="auto">
          <a:xfrm>
            <a:off x="6423945" y="1191629"/>
            <a:ext cx="18854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Demand Management</a:t>
            </a:r>
          </a:p>
        </p:txBody>
      </p:sp>
      <p:sp>
        <p:nvSpPr>
          <p:cNvPr id="53257" name="Text Box 12"/>
          <p:cNvSpPr txBox="1">
            <a:spLocks noChangeArrowheads="1"/>
          </p:cNvSpPr>
          <p:nvPr/>
        </p:nvSpPr>
        <p:spPr bwMode="auto">
          <a:xfrm>
            <a:off x="7201819" y="1542466"/>
            <a:ext cx="49885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MRP</a:t>
            </a:r>
          </a:p>
        </p:txBody>
      </p:sp>
      <p:sp>
        <p:nvSpPr>
          <p:cNvPr id="53258" name="Text Box 14"/>
          <p:cNvSpPr txBox="1">
            <a:spLocks noChangeArrowheads="1"/>
          </p:cNvSpPr>
          <p:nvPr/>
        </p:nvSpPr>
        <p:spPr bwMode="auto">
          <a:xfrm>
            <a:off x="7419306" y="1847266"/>
            <a:ext cx="20585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Production Resource Tool</a:t>
            </a:r>
          </a:p>
        </p:txBody>
      </p:sp>
      <p:sp>
        <p:nvSpPr>
          <p:cNvPr id="53259" name="Text Box 15"/>
          <p:cNvSpPr txBox="1">
            <a:spLocks noChangeArrowheads="1"/>
          </p:cNvSpPr>
          <p:nvPr/>
        </p:nvSpPr>
        <p:spPr bwMode="auto">
          <a:xfrm>
            <a:off x="7579645" y="2380666"/>
            <a:ext cx="21643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Work Center Management</a:t>
            </a:r>
          </a:p>
        </p:txBody>
      </p:sp>
      <p:sp>
        <p:nvSpPr>
          <p:cNvPr id="53260" name="Text Box 16"/>
          <p:cNvSpPr txBox="1">
            <a:spLocks noChangeArrowheads="1"/>
          </p:cNvSpPr>
          <p:nvPr/>
        </p:nvSpPr>
        <p:spPr bwMode="auto">
          <a:xfrm>
            <a:off x="7537828" y="2880984"/>
            <a:ext cx="26003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Master Production Scheduling</a:t>
            </a:r>
          </a:p>
        </p:txBody>
      </p:sp>
      <p:sp>
        <p:nvSpPr>
          <p:cNvPr id="53261" name="Text Box 17"/>
          <p:cNvSpPr txBox="1">
            <a:spLocks noChangeArrowheads="1"/>
          </p:cNvSpPr>
          <p:nvPr/>
        </p:nvSpPr>
        <p:spPr bwMode="auto">
          <a:xfrm>
            <a:off x="7270082" y="3364916"/>
            <a:ext cx="30448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Production Order Management</a:t>
            </a:r>
          </a:p>
        </p:txBody>
      </p:sp>
      <p:sp>
        <p:nvSpPr>
          <p:cNvPr id="53262" name="Text Box 18"/>
          <p:cNvSpPr txBox="1">
            <a:spLocks noChangeArrowheads="1"/>
          </p:cNvSpPr>
          <p:nvPr/>
        </p:nvSpPr>
        <p:spPr bwMode="auto">
          <a:xfrm>
            <a:off x="2883818" y="3922965"/>
            <a:ext cx="29559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Project Production</a:t>
            </a:r>
          </a:p>
        </p:txBody>
      </p:sp>
      <p:sp>
        <p:nvSpPr>
          <p:cNvPr id="53263" name="Text Box 19"/>
          <p:cNvSpPr txBox="1">
            <a:spLocks noChangeArrowheads="1"/>
          </p:cNvSpPr>
          <p:nvPr/>
        </p:nvSpPr>
        <p:spPr bwMode="auto">
          <a:xfrm>
            <a:off x="2085307" y="3542716"/>
            <a:ext cx="25368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Sales Operation Planning</a:t>
            </a:r>
          </a:p>
        </p:txBody>
      </p:sp>
      <p:sp>
        <p:nvSpPr>
          <p:cNvPr id="53264" name="Text Box 20"/>
          <p:cNvSpPr txBox="1">
            <a:spLocks noChangeArrowheads="1"/>
          </p:cNvSpPr>
          <p:nvPr/>
        </p:nvSpPr>
        <p:spPr bwMode="auto">
          <a:xfrm>
            <a:off x="2237707" y="3149016"/>
            <a:ext cx="187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Assemble To Order</a:t>
            </a:r>
          </a:p>
        </p:txBody>
      </p:sp>
      <p:sp>
        <p:nvSpPr>
          <p:cNvPr id="53265" name="Text Box 21"/>
          <p:cNvSpPr txBox="1">
            <a:spLocks noChangeArrowheads="1"/>
          </p:cNvSpPr>
          <p:nvPr/>
        </p:nvSpPr>
        <p:spPr bwMode="auto">
          <a:xfrm>
            <a:off x="1551906" y="2715629"/>
            <a:ext cx="2298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Planning Strategies</a:t>
            </a:r>
          </a:p>
        </p:txBody>
      </p:sp>
      <p:sp>
        <p:nvSpPr>
          <p:cNvPr id="53266" name="Text Box 22"/>
          <p:cNvSpPr txBox="1">
            <a:spLocks noChangeArrowheads="1"/>
          </p:cNvSpPr>
          <p:nvPr/>
        </p:nvSpPr>
        <p:spPr bwMode="auto">
          <a:xfrm>
            <a:off x="1247106" y="2182229"/>
            <a:ext cx="2413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Costing</a:t>
            </a:r>
          </a:p>
        </p:txBody>
      </p:sp>
      <p:sp>
        <p:nvSpPr>
          <p:cNvPr id="53267" name="Text Box 23"/>
          <p:cNvSpPr txBox="1">
            <a:spLocks noChangeArrowheads="1"/>
          </p:cNvSpPr>
          <p:nvPr/>
        </p:nvSpPr>
        <p:spPr bwMode="auto">
          <a:xfrm>
            <a:off x="2275806" y="1193216"/>
            <a:ext cx="1905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Alerts</a:t>
            </a:r>
          </a:p>
        </p:txBody>
      </p:sp>
      <p:sp>
        <p:nvSpPr>
          <p:cNvPr id="53268" name="Text Box 26"/>
          <p:cNvSpPr txBox="1">
            <a:spLocks noChangeArrowheads="1"/>
          </p:cNvSpPr>
          <p:nvPr/>
        </p:nvSpPr>
        <p:spPr bwMode="auto">
          <a:xfrm>
            <a:off x="1437606" y="1574216"/>
            <a:ext cx="2438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Reporting</a:t>
            </a:r>
          </a:p>
        </p:txBody>
      </p:sp>
      <p:sp>
        <p:nvSpPr>
          <p:cNvPr id="53269" name="Text Box 27"/>
          <p:cNvSpPr txBox="1">
            <a:spLocks noChangeArrowheads="1"/>
          </p:cNvSpPr>
          <p:nvPr/>
        </p:nvSpPr>
        <p:spPr bwMode="auto">
          <a:xfrm>
            <a:off x="6863682" y="3771316"/>
            <a:ext cx="187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Confirmations</a:t>
            </a:r>
          </a:p>
        </p:txBody>
      </p:sp>
      <p:sp>
        <p:nvSpPr>
          <p:cNvPr id="53270" name="Text Box 28"/>
          <p:cNvSpPr txBox="1">
            <a:spLocks noChangeArrowheads="1"/>
          </p:cNvSpPr>
          <p:nvPr/>
        </p:nvSpPr>
        <p:spPr bwMode="auto">
          <a:xfrm>
            <a:off x="5247607" y="5976353"/>
            <a:ext cx="17091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IN" altLang="en-US" sz="1400" b="1">
                <a:latin typeface="Century Gothic" panose="020B0502020202020204" pitchFamily="34" charset="0"/>
                <a:cs typeface="Times New Roman" pitchFamily="18" charset="0"/>
              </a:rPr>
              <a:t>MRP CONTROLLER</a:t>
            </a:r>
          </a:p>
        </p:txBody>
      </p:sp>
      <p:sp>
        <p:nvSpPr>
          <p:cNvPr id="53271" name="Text Box 29"/>
          <p:cNvSpPr txBox="1">
            <a:spLocks noChangeArrowheads="1"/>
          </p:cNvSpPr>
          <p:nvPr/>
        </p:nvSpPr>
        <p:spPr bwMode="auto">
          <a:xfrm>
            <a:off x="2418682" y="5976353"/>
            <a:ext cx="149752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IN" altLang="en-US" sz="1400" b="1">
                <a:latin typeface="Century Gothic" panose="020B0502020202020204" pitchFamily="34" charset="0"/>
                <a:cs typeface="Times New Roman" pitchFamily="18" charset="0"/>
              </a:rPr>
              <a:t>LINE MANAGER</a:t>
            </a:r>
          </a:p>
        </p:txBody>
      </p:sp>
      <p:sp>
        <p:nvSpPr>
          <p:cNvPr id="53272" name="Text Box 30"/>
          <p:cNvSpPr txBox="1">
            <a:spLocks noChangeArrowheads="1"/>
          </p:cNvSpPr>
          <p:nvPr/>
        </p:nvSpPr>
        <p:spPr bwMode="auto">
          <a:xfrm>
            <a:off x="8352756" y="5976353"/>
            <a:ext cx="16642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IN" altLang="en-US" sz="1400" b="1" dirty="0">
                <a:latin typeface="Century Gothic" panose="020B0502020202020204" pitchFamily="34" charset="0"/>
                <a:cs typeface="Times New Roman" pitchFamily="18" charset="0"/>
              </a:rPr>
              <a:t>PLANT MANAGER</a:t>
            </a:r>
          </a:p>
        </p:txBody>
      </p:sp>
      <p:sp>
        <p:nvSpPr>
          <p:cNvPr id="20513" name="AutoShape 33"/>
          <p:cNvSpPr>
            <a:spLocks noChangeArrowheads="1"/>
          </p:cNvSpPr>
          <p:nvPr/>
        </p:nvSpPr>
        <p:spPr bwMode="auto">
          <a:xfrm rot="5400000">
            <a:off x="2110979" y="6048584"/>
            <a:ext cx="258763" cy="2286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400">
              <a:latin typeface="Century Gothic" panose="020B0502020202020204" pitchFamily="34" charset="0"/>
            </a:endParaRPr>
          </a:p>
        </p:txBody>
      </p:sp>
      <p:sp>
        <p:nvSpPr>
          <p:cNvPr id="20514" name="AutoShape 34"/>
          <p:cNvSpPr>
            <a:spLocks noChangeArrowheads="1"/>
          </p:cNvSpPr>
          <p:nvPr/>
        </p:nvSpPr>
        <p:spPr bwMode="auto">
          <a:xfrm rot="5400000">
            <a:off x="5076690" y="6067636"/>
            <a:ext cx="258763" cy="2286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400">
              <a:latin typeface="Century Gothic" panose="020B0502020202020204" pitchFamily="34" charset="0"/>
            </a:endParaRPr>
          </a:p>
        </p:txBody>
      </p:sp>
      <p:sp>
        <p:nvSpPr>
          <p:cNvPr id="20515" name="AutoShape 35"/>
          <p:cNvSpPr>
            <a:spLocks noChangeArrowheads="1"/>
          </p:cNvSpPr>
          <p:nvPr/>
        </p:nvSpPr>
        <p:spPr bwMode="auto">
          <a:xfrm rot="5400000">
            <a:off x="7982596" y="6067636"/>
            <a:ext cx="258763" cy="2286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400">
              <a:latin typeface="Century Gothic" panose="020B0502020202020204" pitchFamily="34" charset="0"/>
            </a:endParaRPr>
          </a:p>
        </p:txBody>
      </p:sp>
      <p:sp>
        <p:nvSpPr>
          <p:cNvPr id="36" name="Date Placeholder 3">
            <a:extLst>
              <a:ext uri="{FF2B5EF4-FFF2-40B4-BE49-F238E27FC236}">
                <a16:creationId xmlns:a16="http://schemas.microsoft.com/office/drawing/2014/main" xmlns="" id="{F7C3F6CA-9F46-49F5-BC41-E16062652F6A}"/>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37" name="Slide Number Placeholder 5">
            <a:extLst>
              <a:ext uri="{FF2B5EF4-FFF2-40B4-BE49-F238E27FC236}">
                <a16:creationId xmlns:a16="http://schemas.microsoft.com/office/drawing/2014/main" xmlns="" id="{AC53FA4E-DC2D-4B0D-91D7-95CA7BAD9958}"/>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36</a:t>
            </a:r>
          </a:p>
        </p:txBody>
      </p:sp>
      <p:sp>
        <p:nvSpPr>
          <p:cNvPr id="38" name="Footer Placeholder 3">
            <a:extLst>
              <a:ext uri="{FF2B5EF4-FFF2-40B4-BE49-F238E27FC236}">
                <a16:creationId xmlns:a16="http://schemas.microsoft.com/office/drawing/2014/main" xmlns="" id="{24780AA8-F926-427A-B6AD-A5DB6D2DED1E}"/>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31" name="Date Placeholder 2">
            <a:extLst>
              <a:ext uri="{FF2B5EF4-FFF2-40B4-BE49-F238E27FC236}">
                <a16:creationId xmlns:a16="http://schemas.microsoft.com/office/drawing/2014/main" xmlns="" id="{B7B72996-576F-4E56-995F-BB7E771D3DEA}"/>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2" name="Footer Placeholder 3">
            <a:extLst>
              <a:ext uri="{FF2B5EF4-FFF2-40B4-BE49-F238E27FC236}">
                <a16:creationId xmlns:a16="http://schemas.microsoft.com/office/drawing/2014/main" xmlns="" id="{14010529-61A2-4445-91AC-E9D50A24A1AD}"/>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33" name="Picture 2"/>
          <p:cNvPicPr>
            <a:picLocks noChangeAspect="1" noChangeArrowheads="1"/>
          </p:cNvPicPr>
          <p:nvPr/>
        </p:nvPicPr>
        <p:blipFill>
          <a:blip r:embed="rId6" cstate="print"/>
          <a:srcRect/>
          <a:stretch>
            <a:fillRect/>
          </a:stretch>
        </p:blipFill>
        <p:spPr bwMode="auto">
          <a:xfrm>
            <a:off x="11049000" y="0"/>
            <a:ext cx="1143000" cy="685800"/>
          </a:xfrm>
          <a:prstGeom prst="rect">
            <a:avLst/>
          </a:prstGeom>
          <a:noFill/>
          <a:ln w="9525">
            <a:noFill/>
            <a:miter lim="800000"/>
            <a:headEnd/>
            <a:tailEnd/>
          </a:ln>
          <a:effectLst/>
        </p:spPr>
      </p:pic>
      <p:sp>
        <p:nvSpPr>
          <p:cNvPr id="34" name="object 4"/>
          <p:cNvSpPr/>
          <p:nvPr/>
        </p:nvSpPr>
        <p:spPr>
          <a:xfrm>
            <a:off x="9144000" y="0"/>
            <a:ext cx="1905000" cy="41910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61058574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513"/>
                                        </p:tgtEl>
                                        <p:attrNameLst>
                                          <p:attrName>style.visibility</p:attrName>
                                        </p:attrNameLst>
                                      </p:cBhvr>
                                      <p:to>
                                        <p:strVal val="visible"/>
                                      </p:to>
                                    </p:set>
                                    <p:anim calcmode="lin" valueType="num">
                                      <p:cBhvr>
                                        <p:cTn id="7" dur="1000" fill="hold"/>
                                        <p:tgtEl>
                                          <p:spTgt spid="20513"/>
                                        </p:tgtEl>
                                        <p:attrNameLst>
                                          <p:attrName>ppt_x</p:attrName>
                                        </p:attrNameLst>
                                      </p:cBhvr>
                                      <p:tavLst>
                                        <p:tav tm="0">
                                          <p:val>
                                            <p:strVal val="#ppt_x-.2"/>
                                          </p:val>
                                        </p:tav>
                                        <p:tav tm="100000">
                                          <p:val>
                                            <p:strVal val="#ppt_x"/>
                                          </p:val>
                                        </p:tav>
                                      </p:tavLst>
                                    </p:anim>
                                    <p:anim calcmode="lin" valueType="num">
                                      <p:cBhvr>
                                        <p:cTn id="8" dur="1000" fill="hold"/>
                                        <p:tgtEl>
                                          <p:spTgt spid="205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3"/>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514"/>
                                        </p:tgtEl>
                                        <p:attrNameLst>
                                          <p:attrName>style.visibility</p:attrName>
                                        </p:attrNameLst>
                                      </p:cBhvr>
                                      <p:to>
                                        <p:strVal val="visible"/>
                                      </p:to>
                                    </p:set>
                                    <p:anim calcmode="lin" valueType="num">
                                      <p:cBhvr>
                                        <p:cTn id="13" dur="1000" fill="hold"/>
                                        <p:tgtEl>
                                          <p:spTgt spid="20514"/>
                                        </p:tgtEl>
                                        <p:attrNameLst>
                                          <p:attrName>ppt_x</p:attrName>
                                        </p:attrNameLst>
                                      </p:cBhvr>
                                      <p:tavLst>
                                        <p:tav tm="0">
                                          <p:val>
                                            <p:strVal val="#ppt_x-.2"/>
                                          </p:val>
                                        </p:tav>
                                        <p:tav tm="100000">
                                          <p:val>
                                            <p:strVal val="#ppt_x"/>
                                          </p:val>
                                        </p:tav>
                                      </p:tavLst>
                                    </p:anim>
                                    <p:anim calcmode="lin" valueType="num">
                                      <p:cBhvr>
                                        <p:cTn id="14" dur="1000" fill="hold"/>
                                        <p:tgtEl>
                                          <p:spTgt spid="2051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14"/>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0515"/>
                                        </p:tgtEl>
                                        <p:attrNameLst>
                                          <p:attrName>style.visibility</p:attrName>
                                        </p:attrNameLst>
                                      </p:cBhvr>
                                      <p:to>
                                        <p:strVal val="visible"/>
                                      </p:to>
                                    </p:set>
                                    <p:anim calcmode="lin" valueType="num">
                                      <p:cBhvr>
                                        <p:cTn id="19" dur="1000" fill="hold"/>
                                        <p:tgtEl>
                                          <p:spTgt spid="20515"/>
                                        </p:tgtEl>
                                        <p:attrNameLst>
                                          <p:attrName>ppt_x</p:attrName>
                                        </p:attrNameLst>
                                      </p:cBhvr>
                                      <p:tavLst>
                                        <p:tav tm="0">
                                          <p:val>
                                            <p:strVal val="#ppt_x-.2"/>
                                          </p:val>
                                        </p:tav>
                                        <p:tav tm="100000">
                                          <p:val>
                                            <p:strVal val="#ppt_x"/>
                                          </p:val>
                                        </p:tav>
                                      </p:tavLst>
                                    </p:anim>
                                    <p:anim calcmode="lin" valueType="num">
                                      <p:cBhvr>
                                        <p:cTn id="20" dur="1000" fill="hold"/>
                                        <p:tgtEl>
                                          <p:spTgt spid="205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3" grpId="0" animBg="1"/>
      <p:bldP spid="20514" grpId="0" animBg="1"/>
      <p:bldP spid="205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Our Dairy Solution – Manufacturing Process </a:t>
            </a:r>
            <a:endParaRPr lang="en-IN" sz="2000" dirty="0">
              <a:latin typeface="Century Gothic" panose="020B0502020202020204" pitchFamily="34" charset="0"/>
            </a:endParaRPr>
          </a:p>
        </p:txBody>
      </p:sp>
      <p:sp>
        <p:nvSpPr>
          <p:cNvPr id="6" name="Rectangle 5"/>
          <p:cNvSpPr/>
          <p:nvPr/>
        </p:nvSpPr>
        <p:spPr>
          <a:xfrm>
            <a:off x="90152" y="781468"/>
            <a:ext cx="11977352" cy="4939814"/>
          </a:xfrm>
          <a:prstGeom prst="rect">
            <a:avLst/>
          </a:prstGeom>
        </p:spPr>
        <p:txBody>
          <a:bodyPr wrap="square">
            <a:spAutoFit/>
          </a:bodyPr>
          <a:lstStyle/>
          <a:p>
            <a:pPr marL="171450" indent="-1714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User friendly screens in areas of Production and Stock Transfers to view Fat and SNF build up, to create batches and  inspection lots automatically and loss and gain of quality Parameters of  all batches.</a:t>
            </a:r>
          </a:p>
          <a:p>
            <a:pPr marL="171450" indent="-1714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Gain and Loss in terms of Fat &amp; SNF for each batch produced (i.e. input /output).</a:t>
            </a:r>
          </a:p>
          <a:p>
            <a:pPr marL="171450" indent="-1714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Fat &amp; SNF based costing of every product and that too batch wise .</a:t>
            </a:r>
          </a:p>
          <a:p>
            <a:pPr marL="171450" indent="-1714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Batch Management -  has the ability to analyse top down and bottom up traceability for defect analysis to enable</a:t>
            </a:r>
          </a:p>
          <a:p>
            <a:pPr algn="just">
              <a:buClr>
                <a:srgbClr val="3F3F60"/>
              </a:buClr>
              <a:buSzPct val="165000"/>
              <a:defRPr/>
            </a:pPr>
            <a:r>
              <a:rPr lang="en-IN" sz="1400" dirty="0">
                <a:solidFill>
                  <a:srgbClr val="000000"/>
                </a:solidFill>
                <a:latin typeface="Century Gothic" panose="020B0502020202020204" pitchFamily="34" charset="0"/>
              </a:rPr>
              <a:t>     targeted  product recall. The tool provides the visibility of shelf life expiration and other usability differences and is  </a:t>
            </a:r>
          </a:p>
          <a:p>
            <a:pPr algn="just">
              <a:buClr>
                <a:srgbClr val="3F3F60"/>
              </a:buClr>
              <a:buSzPct val="165000"/>
              <a:defRPr/>
            </a:pPr>
            <a:r>
              <a:rPr lang="en-IN" sz="1400" dirty="0">
                <a:solidFill>
                  <a:srgbClr val="000000"/>
                </a:solidFill>
                <a:latin typeface="Century Gothic" panose="020B0502020202020204" pitchFamily="34" charset="0"/>
              </a:rPr>
              <a:t>     equipped to  generate unique batch numbering.</a:t>
            </a:r>
          </a:p>
          <a:p>
            <a:pPr marL="171450" indent="-1714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Our Dairy solution is preconfigured for all the dairy Process like:</a:t>
            </a:r>
          </a:p>
          <a:p>
            <a:pPr marL="1085850" lvl="2" indent="-171450" algn="just">
              <a:buFont typeface="Arial" panose="020B0604020202020204" pitchFamily="34" charset="0"/>
              <a:buChar char="•"/>
              <a:defRPr/>
            </a:pPr>
            <a:r>
              <a:rPr lang="en-IN" sz="1400" dirty="0">
                <a:latin typeface="Century Gothic" panose="020B0502020202020204" pitchFamily="34" charset="0"/>
              </a:rPr>
              <a:t>Chilling Process  , SMP Production </a:t>
            </a:r>
          </a:p>
          <a:p>
            <a:pPr marL="1085850" lvl="2" indent="-171450" algn="just">
              <a:buFont typeface="Arial" panose="020B0604020202020204" pitchFamily="34" charset="0"/>
              <a:buChar char="•"/>
              <a:defRPr/>
            </a:pPr>
            <a:r>
              <a:rPr lang="en-IN" sz="1400" dirty="0">
                <a:latin typeface="Century Gothic" panose="020B0502020202020204" pitchFamily="34" charset="0"/>
              </a:rPr>
              <a:t>Butter Production , Bulk Processing for Products(Ice Cream ,Curd ,Paneer ,Cheese and etc.)</a:t>
            </a:r>
          </a:p>
          <a:p>
            <a:pPr marL="1085850" lvl="2" indent="-171450" algn="just">
              <a:buFont typeface="Arial" panose="020B0604020202020204" pitchFamily="34" charset="0"/>
              <a:buChar char="•"/>
              <a:defRPr/>
            </a:pPr>
            <a:r>
              <a:rPr lang="en-IN" sz="1400" dirty="0">
                <a:latin typeface="Century Gothic" panose="020B0502020202020204" pitchFamily="34" charset="0"/>
              </a:rPr>
              <a:t>Rework process , Separation Process</a:t>
            </a:r>
          </a:p>
          <a:p>
            <a:pPr marL="1085850" lvl="2" indent="-171450" algn="just">
              <a:buFont typeface="Arial" panose="020B0604020202020204" pitchFamily="34" charset="0"/>
              <a:buChar char="•"/>
              <a:defRPr/>
            </a:pPr>
            <a:r>
              <a:rPr lang="en-IN" sz="1400" dirty="0">
                <a:latin typeface="Century Gothic" panose="020B0502020202020204" pitchFamily="34" charset="0"/>
              </a:rPr>
              <a:t>Standardisation Process ,Packing Process(Milk and Milk Products)</a:t>
            </a:r>
          </a:p>
          <a:p>
            <a:pPr marL="1085850" lvl="2" indent="-171450" algn="just">
              <a:buFont typeface="Arial" panose="020B0604020202020204" pitchFamily="34" charset="0"/>
              <a:buChar char="•"/>
              <a:defRPr/>
            </a:pPr>
            <a:r>
              <a:rPr lang="en-IN" sz="1400" dirty="0">
                <a:latin typeface="Century Gothic" panose="020B0502020202020204" pitchFamily="34" charset="0"/>
              </a:rPr>
              <a:t>Batch to Batch transfer process</a:t>
            </a:r>
          </a:p>
          <a:p>
            <a:pPr marL="1085850" lvl="2" indent="-171450" algn="just">
              <a:buFont typeface="Arial" panose="020B0604020202020204" pitchFamily="34" charset="0"/>
              <a:buChar char="•"/>
              <a:defRPr/>
            </a:pPr>
            <a:r>
              <a:rPr lang="en-IN" sz="1400" dirty="0">
                <a:latin typeface="Century Gothic" panose="020B0502020202020204" pitchFamily="34" charset="0"/>
              </a:rPr>
              <a:t>Stock transfers (Internal(Quality Check at Reception)  and Market issues)</a:t>
            </a:r>
          </a:p>
          <a:p>
            <a:pPr marL="1085850" lvl="2" indent="-171450" algn="just">
              <a:buFont typeface="Arial" panose="020B0604020202020204" pitchFamily="34" charset="0"/>
              <a:buChar char="•"/>
              <a:defRPr/>
            </a:pPr>
            <a:r>
              <a:rPr lang="en-IN" sz="1400" dirty="0">
                <a:latin typeface="Century Gothic" panose="020B0502020202020204" pitchFamily="34" charset="0"/>
              </a:rPr>
              <a:t>Conversion Process</a:t>
            </a:r>
          </a:p>
          <a:p>
            <a:pPr marL="171450" indent="-1714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Dairy Production Reports for Daily Monitoring </a:t>
            </a:r>
          </a:p>
          <a:p>
            <a:pPr marL="171450" indent="-1714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Inventory accounting of FAT content  across all milk products and process</a:t>
            </a:r>
          </a:p>
          <a:p>
            <a:pPr marL="171450" indent="-1714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Milk Material Balance  -  The tool considers all the receipts, issues and ingredients consumed during processing of the milk and</a:t>
            </a:r>
          </a:p>
          <a:p>
            <a:pPr algn="just">
              <a:buClr>
                <a:srgbClr val="3F3F60"/>
              </a:buClr>
              <a:buSzPct val="165000"/>
              <a:defRPr/>
            </a:pPr>
            <a:r>
              <a:rPr lang="en-IN" sz="1400" dirty="0">
                <a:solidFill>
                  <a:srgbClr val="000000"/>
                </a:solidFill>
                <a:latin typeface="Century Gothic" panose="020B0502020202020204" pitchFamily="34" charset="0"/>
              </a:rPr>
              <a:t>     generate a report to give a distinct idea of the periodic performance of the plant on gain / loss %  of FAT &amp; SNF</a:t>
            </a:r>
          </a:p>
        </p:txBody>
      </p:sp>
      <p:sp>
        <p:nvSpPr>
          <p:cNvPr id="7" name="Date Placeholder 3">
            <a:extLst>
              <a:ext uri="{FF2B5EF4-FFF2-40B4-BE49-F238E27FC236}">
                <a16:creationId xmlns:a16="http://schemas.microsoft.com/office/drawing/2014/main" xmlns="" id="{DE1948A3-6FC9-4F2B-951B-1992AA190391}"/>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9" name="Slide Number Placeholder 5">
            <a:extLst>
              <a:ext uri="{FF2B5EF4-FFF2-40B4-BE49-F238E27FC236}">
                <a16:creationId xmlns:a16="http://schemas.microsoft.com/office/drawing/2014/main" xmlns="" id="{36CFE831-BC63-462A-A779-BE35440F11CF}"/>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37</a:t>
            </a:r>
          </a:p>
        </p:txBody>
      </p:sp>
      <p:sp>
        <p:nvSpPr>
          <p:cNvPr id="10" name="Footer Placeholder 3">
            <a:extLst>
              <a:ext uri="{FF2B5EF4-FFF2-40B4-BE49-F238E27FC236}">
                <a16:creationId xmlns:a16="http://schemas.microsoft.com/office/drawing/2014/main" xmlns="" id="{828334AA-0FC9-4EC7-9667-9F9133565E06}"/>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570D5716-ECF9-4D85-A470-491E175A271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1" name="Footer Placeholder 3">
            <a:extLst>
              <a:ext uri="{FF2B5EF4-FFF2-40B4-BE49-F238E27FC236}">
                <a16:creationId xmlns:a16="http://schemas.microsoft.com/office/drawing/2014/main" xmlns="" id="{753C3E4F-A305-470E-9EDC-D813A60F10A1}"/>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2"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17753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Optimize Manufacturing</a:t>
            </a:r>
            <a:endParaRPr lang="en-IN" sz="2000" dirty="0">
              <a:latin typeface="Century Gothic" panose="020B0502020202020204" pitchFamily="34" charset="0"/>
            </a:endParaRPr>
          </a:p>
        </p:txBody>
      </p:sp>
      <p:grpSp>
        <p:nvGrpSpPr>
          <p:cNvPr id="6" name="Group 15"/>
          <p:cNvGrpSpPr>
            <a:grpSpLocks/>
          </p:cNvGrpSpPr>
          <p:nvPr/>
        </p:nvGrpSpPr>
        <p:grpSpPr bwMode="auto">
          <a:xfrm>
            <a:off x="2362200" y="1438276"/>
            <a:ext cx="7536764" cy="2057399"/>
            <a:chOff x="838200" y="1438275"/>
            <a:chExt cx="6478631" cy="2057423"/>
          </a:xfrm>
        </p:grpSpPr>
        <p:sp>
          <p:nvSpPr>
            <p:cNvPr id="7" name="Rectangle 28"/>
            <p:cNvSpPr>
              <a:spLocks noChangeArrowheads="1"/>
            </p:cNvSpPr>
            <p:nvPr/>
          </p:nvSpPr>
          <p:spPr bwMode="gray">
            <a:xfrm>
              <a:off x="838200" y="1438275"/>
              <a:ext cx="2281312" cy="20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solidFill>
                    <a:srgbClr val="CC6600"/>
                  </a:solidFill>
                  <a:latin typeface="Century Gothic" panose="020B0502020202020204" pitchFamily="34" charset="0"/>
                </a:rPr>
                <a:t>Challenges</a:t>
              </a:r>
            </a:p>
          </p:txBody>
        </p:sp>
        <p:sp>
          <p:nvSpPr>
            <p:cNvPr id="8" name="Rectangle 29"/>
            <p:cNvSpPr>
              <a:spLocks noChangeArrowheads="1"/>
            </p:cNvSpPr>
            <p:nvPr/>
          </p:nvSpPr>
          <p:spPr bwMode="gray">
            <a:xfrm>
              <a:off x="3156942" y="1695454"/>
              <a:ext cx="4159889" cy="162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Base plans on a non-standardized raw material</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Define optimal product mix </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Create operational efficiencies and transparency</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Optimize production</a:t>
              </a:r>
            </a:p>
          </p:txBody>
        </p:sp>
        <p:pic>
          <p:nvPicPr>
            <p:cNvPr id="9" name="Picture 30" descr="CP_Shelf_dairy_low"/>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027" b="28585"/>
            <a:stretch/>
          </p:blipFill>
          <p:spPr bwMode="gray">
            <a:xfrm>
              <a:off x="894816" y="1695454"/>
              <a:ext cx="2104944" cy="1800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19"/>
          <p:cNvGrpSpPr>
            <a:grpSpLocks/>
          </p:cNvGrpSpPr>
          <p:nvPr/>
        </p:nvGrpSpPr>
        <p:grpSpPr bwMode="auto">
          <a:xfrm>
            <a:off x="2370139" y="3581401"/>
            <a:ext cx="7959725" cy="2431079"/>
            <a:chOff x="55" y="2241"/>
            <a:chExt cx="3055" cy="1826"/>
          </a:xfrm>
        </p:grpSpPr>
        <p:grpSp>
          <p:nvGrpSpPr>
            <p:cNvPr id="11" name="Group 20"/>
            <p:cNvGrpSpPr>
              <a:grpSpLocks/>
            </p:cNvGrpSpPr>
            <p:nvPr/>
          </p:nvGrpSpPr>
          <p:grpSpPr bwMode="auto">
            <a:xfrm>
              <a:off x="55" y="2241"/>
              <a:ext cx="3055" cy="1826"/>
              <a:chOff x="95" y="2241"/>
              <a:chExt cx="3055" cy="1826"/>
            </a:xfrm>
          </p:grpSpPr>
          <p:sp>
            <p:nvSpPr>
              <p:cNvPr id="14" name="Rectangle 22"/>
              <p:cNvSpPr>
                <a:spLocks noChangeArrowheads="1"/>
              </p:cNvSpPr>
              <p:nvPr/>
            </p:nvSpPr>
            <p:spPr bwMode="gray">
              <a:xfrm>
                <a:off x="95" y="2241"/>
                <a:ext cx="27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solidFill>
                      <a:srgbClr val="0070C0"/>
                    </a:solidFill>
                    <a:latin typeface="Century Gothic" panose="020B0502020202020204" pitchFamily="34" charset="0"/>
                  </a:rPr>
                  <a:t>Our Dairy Solution Can Help You</a:t>
                </a:r>
              </a:p>
            </p:txBody>
          </p:sp>
          <p:pic>
            <p:nvPicPr>
              <p:cNvPr id="15" name="Picture 23"/>
              <p:cNvPicPr>
                <a:picLocks noChangeArrowheads="1"/>
              </p:cNvPicPr>
              <p:nvPr/>
            </p:nvPicPr>
            <p:blipFill rotWithShape="1">
              <a:blip r:embed="rId3" cstate="print">
                <a:extLst>
                  <a:ext uri="{28A0092B-C50C-407E-A947-70E740481C1C}">
                    <a14:useLocalDpi xmlns:a14="http://schemas.microsoft.com/office/drawing/2010/main" xmlns="" val="0"/>
                  </a:ext>
                </a:extLst>
              </a:blip>
              <a:srcRect b="49466"/>
              <a:stretch/>
            </p:blipFill>
            <p:spPr bwMode="auto">
              <a:xfrm>
                <a:off x="105" y="2459"/>
                <a:ext cx="997" cy="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4"/>
              <p:cNvSpPr>
                <a:spLocks noChangeArrowheads="1"/>
              </p:cNvSpPr>
              <p:nvPr/>
            </p:nvSpPr>
            <p:spPr bwMode="gray">
              <a:xfrm>
                <a:off x="1244" y="2564"/>
                <a:ext cx="1906" cy="1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3500"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Tx/>
                  <a:buFontTx/>
                  <a:buNone/>
                </a:pPr>
                <a:endParaRPr lang="de-DE" altLang="en-US" sz="1200" b="1">
                  <a:latin typeface="Century Gothic" panose="020B0502020202020204" pitchFamily="34" charset="0"/>
                </a:endParaRPr>
              </a:p>
            </p:txBody>
          </p:sp>
        </p:grpSp>
        <p:sp>
          <p:nvSpPr>
            <p:cNvPr id="12" name="Rectangle 25"/>
            <p:cNvSpPr>
              <a:spLocks noChangeArrowheads="1"/>
            </p:cNvSpPr>
            <p:nvPr/>
          </p:nvSpPr>
          <p:spPr bwMode="gray">
            <a:xfrm>
              <a:off x="1110" y="2505"/>
              <a:ext cx="2000" cy="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Set up integrated and flexible processes for manufacturing </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Monitor raw material utilization and losses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Ensure integrated quality management</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Track batches</a:t>
              </a:r>
            </a:p>
            <a:p>
              <a:pPr marL="0" indent="0" eaLnBrk="1" hangingPunct="1">
                <a:spcBef>
                  <a:spcPct val="50000"/>
                </a:spcBef>
                <a:buClrTx/>
                <a:buSzPct val="90000"/>
                <a:buNone/>
              </a:pPr>
              <a:endParaRPr lang="en-US" altLang="en-US" sz="1400" b="1" dirty="0">
                <a:latin typeface="Century Gothic" panose="020B0502020202020204" pitchFamily="34" charset="0"/>
              </a:endParaRPr>
            </a:p>
            <a:p>
              <a:pPr eaLnBrk="1" hangingPunct="1">
                <a:spcBef>
                  <a:spcPct val="50000"/>
                </a:spcBef>
                <a:buClrTx/>
                <a:buSzPct val="90000"/>
                <a:buFont typeface="Wingdings" pitchFamily="2" charset="2"/>
                <a:buChar char="n"/>
              </a:pPr>
              <a:endParaRPr lang="en-US" altLang="en-US" sz="1400" b="1" dirty="0">
                <a:latin typeface="Century Gothic" panose="020B0502020202020204" pitchFamily="34" charset="0"/>
              </a:endParaRPr>
            </a:p>
          </p:txBody>
        </p:sp>
      </p:grpSp>
      <p:sp>
        <p:nvSpPr>
          <p:cNvPr id="17" name="Date Placeholder 3">
            <a:extLst>
              <a:ext uri="{FF2B5EF4-FFF2-40B4-BE49-F238E27FC236}">
                <a16:creationId xmlns:a16="http://schemas.microsoft.com/office/drawing/2014/main" xmlns="" id="{0101C85C-D29C-4FDF-8873-FA4981355824}"/>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9" name="Slide Number Placeholder 5">
            <a:extLst>
              <a:ext uri="{FF2B5EF4-FFF2-40B4-BE49-F238E27FC236}">
                <a16:creationId xmlns:a16="http://schemas.microsoft.com/office/drawing/2014/main" xmlns="" id="{96773DCF-27DD-4BF9-B364-99FD0659969C}"/>
              </a:ext>
            </a:extLst>
          </p:cNvPr>
          <p:cNvSpPr>
            <a:spLocks noGrp="1"/>
          </p:cNvSpPr>
          <p:nvPr>
            <p:ph type="sldNum" sz="quarter" idx="12"/>
          </p:nvPr>
        </p:nvSpPr>
        <p:spPr>
          <a:xfrm>
            <a:off x="11211718" y="6593554"/>
            <a:ext cx="656700" cy="226713"/>
          </a:xfrm>
        </p:spPr>
        <p:txBody>
          <a:bodyPr/>
          <a:lstStyle/>
          <a:p>
            <a:pPr algn="ctr"/>
            <a:r>
              <a:rPr lang="en-IN" sz="1000" dirty="0"/>
              <a:t>45</a:t>
            </a:r>
          </a:p>
        </p:txBody>
      </p:sp>
      <p:sp>
        <p:nvSpPr>
          <p:cNvPr id="20" name="Footer Placeholder 3">
            <a:extLst>
              <a:ext uri="{FF2B5EF4-FFF2-40B4-BE49-F238E27FC236}">
                <a16:creationId xmlns:a16="http://schemas.microsoft.com/office/drawing/2014/main" xmlns="" id="{E2198610-D655-4C70-AC6C-C332F6A5F923}"/>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18" name="Date Placeholder 2">
            <a:extLst>
              <a:ext uri="{FF2B5EF4-FFF2-40B4-BE49-F238E27FC236}">
                <a16:creationId xmlns:a16="http://schemas.microsoft.com/office/drawing/2014/main" xmlns="" id="{9A5460F1-CA5D-4BC3-AB84-8766D5D45C6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1" name="Footer Placeholder 3">
            <a:extLst>
              <a:ext uri="{FF2B5EF4-FFF2-40B4-BE49-F238E27FC236}">
                <a16:creationId xmlns:a16="http://schemas.microsoft.com/office/drawing/2014/main" xmlns="" id="{04FDEBEF-2397-4D86-9383-4210393C84B6}"/>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2" name="Slide Number Placeholder 4">
            <a:extLst>
              <a:ext uri="{FF2B5EF4-FFF2-40B4-BE49-F238E27FC236}">
                <a16:creationId xmlns:a16="http://schemas.microsoft.com/office/drawing/2014/main" xmlns="" id="{A3DE1A1A-B8CC-439E-BB66-4A5C251D4C93}"/>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38</a:t>
            </a:r>
          </a:p>
        </p:txBody>
      </p:sp>
      <p:pic>
        <p:nvPicPr>
          <p:cNvPr id="23"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24"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589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a:latin typeface="Arial Narrow" panose="020B0606020202030204" pitchFamily="34" charset="0"/>
              </a:rPr>
              <a:t> </a:t>
            </a:r>
            <a:r>
              <a:rPr lang="en-US" sz="2000" dirty="0">
                <a:latin typeface="Century Gothic" panose="020B0502020202020204" pitchFamily="34" charset="0"/>
              </a:rPr>
              <a:t>Our Dairy Solution -  QM Offering  </a:t>
            </a:r>
          </a:p>
        </p:txBody>
      </p:sp>
      <p:sp>
        <p:nvSpPr>
          <p:cNvPr id="6" name="Rectangle 2"/>
          <p:cNvSpPr>
            <a:spLocks noChangeArrowheads="1"/>
          </p:cNvSpPr>
          <p:nvPr/>
        </p:nvSpPr>
        <p:spPr bwMode="gray">
          <a:xfrm>
            <a:off x="2833353" y="1707408"/>
            <a:ext cx="9358648" cy="3209084"/>
          </a:xfrm>
          <a:prstGeom prst="rect">
            <a:avLst/>
          </a:prstGeom>
          <a:noFill/>
          <a:ln w="12700">
            <a:noFill/>
            <a:miter lim="800000"/>
            <a:headEnd/>
            <a:tailEnd/>
          </a:ln>
        </p:spPr>
        <p:txBody>
          <a:bodyPr wrap="square" lIns="0" tIns="0" rIns="0" bIns="0">
            <a:spAutoFit/>
          </a:bodyPr>
          <a:lstStyle/>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dirty="0">
                <a:latin typeface="Century Gothic" panose="020B0502020202020204" pitchFamily="34" charset="0"/>
              </a:rPr>
              <a:t>Complete </a:t>
            </a:r>
            <a:r>
              <a:rPr lang="en-US" sz="1600" b="1" dirty="0">
                <a:solidFill>
                  <a:srgbClr val="C00000"/>
                </a:solidFill>
                <a:latin typeface="Century Gothic" panose="020B0502020202020204" pitchFamily="34" charset="0"/>
              </a:rPr>
              <a:t>price control</a:t>
            </a:r>
            <a:r>
              <a:rPr lang="en-US" sz="1600" dirty="0">
                <a:solidFill>
                  <a:srgbClr val="C00000"/>
                </a:solidFill>
                <a:latin typeface="Century Gothic" panose="020B0502020202020204" pitchFamily="34" charset="0"/>
              </a:rPr>
              <a:t> </a:t>
            </a:r>
            <a:r>
              <a:rPr lang="en-US" sz="1600" dirty="0">
                <a:latin typeface="Century Gothic" panose="020B0502020202020204" pitchFamily="34" charset="0"/>
              </a:rPr>
              <a:t>on  raw material receipt based on the quality parameters </a:t>
            </a:r>
          </a:p>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dirty="0">
                <a:latin typeface="Century Gothic" panose="020B0502020202020204" pitchFamily="34" charset="0"/>
              </a:rPr>
              <a:t>Batch Tracking based from </a:t>
            </a:r>
            <a:r>
              <a:rPr lang="en-US" sz="1600" b="1" dirty="0">
                <a:solidFill>
                  <a:srgbClr val="C00000"/>
                </a:solidFill>
                <a:latin typeface="Century Gothic" panose="020B0502020202020204" pitchFamily="34" charset="0"/>
              </a:rPr>
              <a:t>top to bottom</a:t>
            </a:r>
            <a:r>
              <a:rPr lang="en-US" sz="1600" dirty="0">
                <a:solidFill>
                  <a:srgbClr val="C00000"/>
                </a:solidFill>
                <a:latin typeface="Century Gothic" panose="020B0502020202020204" pitchFamily="34" charset="0"/>
              </a:rPr>
              <a:t> </a:t>
            </a:r>
            <a:r>
              <a:rPr lang="en-US" sz="1600" dirty="0">
                <a:latin typeface="Century Gothic" panose="020B0502020202020204" pitchFamily="34" charset="0"/>
              </a:rPr>
              <a:t>and</a:t>
            </a:r>
            <a:r>
              <a:rPr lang="en-US" sz="1600" dirty="0">
                <a:solidFill>
                  <a:srgbClr val="C00000"/>
                </a:solidFill>
                <a:latin typeface="Century Gothic" panose="020B0502020202020204" pitchFamily="34" charset="0"/>
              </a:rPr>
              <a:t> </a:t>
            </a:r>
            <a:r>
              <a:rPr lang="en-US" sz="1600" b="1" dirty="0">
                <a:solidFill>
                  <a:srgbClr val="C00000"/>
                </a:solidFill>
                <a:latin typeface="Century Gothic" panose="020B0502020202020204" pitchFamily="34" charset="0"/>
              </a:rPr>
              <a:t>bottom to top</a:t>
            </a:r>
            <a:endParaRPr lang="en-US" sz="1600" dirty="0">
              <a:latin typeface="Century Gothic" panose="020B0502020202020204" pitchFamily="34" charset="0"/>
            </a:endParaRPr>
          </a:p>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dirty="0">
                <a:latin typeface="Century Gothic" panose="020B0502020202020204" pitchFamily="34" charset="0"/>
              </a:rPr>
              <a:t>System controlled on low </a:t>
            </a:r>
            <a:r>
              <a:rPr lang="en-US" sz="1600" b="1" dirty="0">
                <a:solidFill>
                  <a:srgbClr val="C00000"/>
                </a:solidFill>
                <a:latin typeface="Century Gothic" panose="020B0502020202020204" pitchFamily="34" charset="0"/>
              </a:rPr>
              <a:t>quality material</a:t>
            </a:r>
            <a:r>
              <a:rPr lang="en-US" sz="1600" dirty="0">
                <a:solidFill>
                  <a:srgbClr val="C00000"/>
                </a:solidFill>
                <a:latin typeface="Century Gothic" panose="020B0502020202020204" pitchFamily="34" charset="0"/>
              </a:rPr>
              <a:t> </a:t>
            </a:r>
            <a:r>
              <a:rPr lang="en-US" sz="1600" dirty="0">
                <a:latin typeface="Century Gothic" panose="020B0502020202020204" pitchFamily="34" charset="0"/>
              </a:rPr>
              <a:t>usage to eliminate defects in the finished products</a:t>
            </a:r>
          </a:p>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dirty="0">
                <a:latin typeface="Century Gothic" panose="020B0502020202020204" pitchFamily="34" charset="0"/>
              </a:rPr>
              <a:t>Real-time </a:t>
            </a:r>
            <a:r>
              <a:rPr lang="en-US" sz="1600" b="1" dirty="0">
                <a:solidFill>
                  <a:srgbClr val="C00000"/>
                </a:solidFill>
                <a:latin typeface="Century Gothic" panose="020B0502020202020204" pitchFamily="34" charset="0"/>
              </a:rPr>
              <a:t>visibility </a:t>
            </a:r>
            <a:r>
              <a:rPr lang="en-US" sz="1600" dirty="0">
                <a:latin typeface="Century Gothic" panose="020B0502020202020204" pitchFamily="34" charset="0"/>
              </a:rPr>
              <a:t>into customer demand on quality parameters and delivery of it</a:t>
            </a:r>
          </a:p>
          <a:p>
            <a:pPr marL="225425" lvl="1" indent="-223838" algn="just" eaLnBrk="0" hangingPunct="0">
              <a:lnSpc>
                <a:spcPct val="90000"/>
              </a:lnSpc>
              <a:spcBef>
                <a:spcPts val="800"/>
              </a:spcBef>
              <a:spcAft>
                <a:spcPts val="800"/>
              </a:spcAft>
              <a:buClr>
                <a:srgbClr val="C00000"/>
              </a:buClr>
              <a:buSzPct val="155000"/>
              <a:buFont typeface="Wingdings" pitchFamily="2" charset="2"/>
              <a:buChar char="§"/>
            </a:pPr>
            <a:r>
              <a:rPr lang="en-US" sz="1600" b="1" dirty="0">
                <a:solidFill>
                  <a:srgbClr val="C00000"/>
                </a:solidFill>
                <a:latin typeface="Century Gothic" panose="020B0502020202020204" pitchFamily="34" charset="0"/>
              </a:rPr>
              <a:t>Reduce</a:t>
            </a:r>
            <a:r>
              <a:rPr lang="en-US" sz="1600" b="1" dirty="0">
                <a:solidFill>
                  <a:srgbClr val="FF9218"/>
                </a:solidFill>
                <a:latin typeface="Century Gothic" panose="020B0502020202020204" pitchFamily="34" charset="0"/>
              </a:rPr>
              <a:t> </a:t>
            </a:r>
            <a:r>
              <a:rPr lang="en-US" sz="1600" dirty="0">
                <a:latin typeface="Century Gothic" panose="020B0502020202020204" pitchFamily="34" charset="0"/>
              </a:rPr>
              <a:t>inventory levels and improve the order fulfillment cycle </a:t>
            </a:r>
          </a:p>
          <a:p>
            <a:pPr marL="225425" lvl="1" indent="-223838" algn="just" eaLnBrk="0" hangingPunct="0">
              <a:lnSpc>
                <a:spcPct val="90000"/>
              </a:lnSpc>
              <a:spcBef>
                <a:spcPts val="800"/>
              </a:spcBef>
              <a:spcAft>
                <a:spcPts val="800"/>
              </a:spcAft>
              <a:buClr>
                <a:srgbClr val="C00000"/>
              </a:buClr>
              <a:buSzPct val="150000"/>
              <a:buFont typeface="Wingdings" pitchFamily="2" charset="2"/>
              <a:buChar char="§"/>
            </a:pPr>
            <a:r>
              <a:rPr lang="en-US" sz="1600" b="1" dirty="0">
                <a:solidFill>
                  <a:srgbClr val="C00000"/>
                </a:solidFill>
                <a:latin typeface="Century Gothic" panose="020B0502020202020204" pitchFamily="34" charset="0"/>
              </a:rPr>
              <a:t>Close monitoring</a:t>
            </a:r>
            <a:r>
              <a:rPr lang="en-US" sz="1600" dirty="0">
                <a:solidFill>
                  <a:srgbClr val="FF9218"/>
                </a:solidFill>
                <a:latin typeface="Century Gothic" panose="020B0502020202020204" pitchFamily="34" charset="0"/>
              </a:rPr>
              <a:t> </a:t>
            </a:r>
            <a:r>
              <a:rPr lang="en-US" sz="1600" dirty="0">
                <a:latin typeface="Century Gothic" panose="020B0502020202020204" pitchFamily="34" charset="0"/>
              </a:rPr>
              <a:t>of shelf life with the required </a:t>
            </a:r>
            <a:r>
              <a:rPr lang="en-US" sz="1600" b="1" dirty="0">
                <a:solidFill>
                  <a:srgbClr val="C00000"/>
                </a:solidFill>
                <a:latin typeface="Century Gothic" panose="020B0502020202020204" pitchFamily="34" charset="0"/>
              </a:rPr>
              <a:t>alerts</a:t>
            </a:r>
            <a:endParaRPr lang="en-US" sz="1600" b="1" dirty="0">
              <a:solidFill>
                <a:srgbClr val="FF9218"/>
              </a:solidFill>
              <a:latin typeface="Century Gothic" panose="020B0502020202020204" pitchFamily="34" charset="0"/>
            </a:endParaRPr>
          </a:p>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dirty="0">
                <a:latin typeface="Century Gothic" panose="020B0502020202020204" pitchFamily="34" charset="0"/>
              </a:rPr>
              <a:t>Enable targeted </a:t>
            </a:r>
            <a:r>
              <a:rPr lang="en-US" sz="1600" b="1" dirty="0">
                <a:solidFill>
                  <a:srgbClr val="C00000"/>
                </a:solidFill>
                <a:latin typeface="Century Gothic" panose="020B0502020202020204" pitchFamily="34" charset="0"/>
              </a:rPr>
              <a:t>product recalls</a:t>
            </a:r>
          </a:p>
          <a:p>
            <a:pPr marL="225425" lvl="1" indent="-223838" algn="just" eaLnBrk="0" hangingPunct="0">
              <a:lnSpc>
                <a:spcPct val="90000"/>
              </a:lnSpc>
              <a:spcBef>
                <a:spcPts val="800"/>
              </a:spcBef>
              <a:spcAft>
                <a:spcPts val="800"/>
              </a:spcAft>
              <a:buClr>
                <a:srgbClr val="C00000"/>
              </a:buClr>
              <a:buSzPct val="165000"/>
              <a:buFont typeface="Wingdings" pitchFamily="2" charset="2"/>
              <a:buChar char="§"/>
            </a:pPr>
            <a:r>
              <a:rPr lang="en-US" sz="1600" b="1" dirty="0">
                <a:solidFill>
                  <a:srgbClr val="C00000"/>
                </a:solidFill>
                <a:latin typeface="Century Gothic" panose="020B0502020202020204" pitchFamily="34" charset="0"/>
              </a:rPr>
              <a:t>Compliant </a:t>
            </a:r>
            <a:r>
              <a:rPr lang="en-US" sz="1600" dirty="0">
                <a:latin typeface="Century Gothic" panose="020B0502020202020204" pitchFamily="34" charset="0"/>
              </a:rPr>
              <a:t>with all requirements of </a:t>
            </a:r>
            <a:r>
              <a:rPr lang="en-US" sz="1600" b="1" dirty="0">
                <a:solidFill>
                  <a:srgbClr val="C00000"/>
                </a:solidFill>
                <a:latin typeface="Century Gothic" panose="020B0502020202020204" pitchFamily="34" charset="0"/>
              </a:rPr>
              <a:t>Food Safety Modernization Act (FSMA)</a:t>
            </a:r>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25003" y="1473022"/>
            <a:ext cx="2046233" cy="3871711"/>
          </a:xfrm>
          <a:prstGeom prst="rect">
            <a:avLst/>
          </a:prstGeom>
          <a:noFill/>
          <a:ln w="9525">
            <a:noFill/>
            <a:miter lim="800000"/>
            <a:headEnd/>
            <a:tailEnd/>
          </a:ln>
        </p:spPr>
      </p:pic>
      <p:sp>
        <p:nvSpPr>
          <p:cNvPr id="10" name="Date Placeholder 3">
            <a:extLst>
              <a:ext uri="{FF2B5EF4-FFF2-40B4-BE49-F238E27FC236}">
                <a16:creationId xmlns:a16="http://schemas.microsoft.com/office/drawing/2014/main" xmlns="" id="{2DE2F5CF-53A0-4D8D-89F2-5FEC5F4F1D38}"/>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1" name="Slide Number Placeholder 5">
            <a:extLst>
              <a:ext uri="{FF2B5EF4-FFF2-40B4-BE49-F238E27FC236}">
                <a16:creationId xmlns:a16="http://schemas.microsoft.com/office/drawing/2014/main" xmlns="" id="{767BB35E-B250-43A5-9554-EBD37B133A4B}"/>
              </a:ext>
            </a:extLst>
          </p:cNvPr>
          <p:cNvSpPr>
            <a:spLocks noGrp="1"/>
          </p:cNvSpPr>
          <p:nvPr>
            <p:ph type="sldNum" sz="quarter" idx="12"/>
          </p:nvPr>
        </p:nvSpPr>
        <p:spPr>
          <a:xfrm>
            <a:off x="11211718" y="6593554"/>
            <a:ext cx="656700" cy="226713"/>
          </a:xfrm>
        </p:spPr>
        <p:txBody>
          <a:bodyPr/>
          <a:lstStyle/>
          <a:p>
            <a:pPr algn="ctr"/>
            <a:r>
              <a:rPr lang="en-IN" sz="1000" dirty="0"/>
              <a:t>51</a:t>
            </a:r>
          </a:p>
        </p:txBody>
      </p:sp>
      <p:sp>
        <p:nvSpPr>
          <p:cNvPr id="12" name="Footer Placeholder 3">
            <a:extLst>
              <a:ext uri="{FF2B5EF4-FFF2-40B4-BE49-F238E27FC236}">
                <a16:creationId xmlns:a16="http://schemas.microsoft.com/office/drawing/2014/main" xmlns="" id="{FE3428FD-7705-44FF-ACA0-93AA9D79E406}"/>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6AB2ADFF-6BF3-4A02-A264-BB0F5DB39478}"/>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9" name="Footer Placeholder 3">
            <a:extLst>
              <a:ext uri="{FF2B5EF4-FFF2-40B4-BE49-F238E27FC236}">
                <a16:creationId xmlns:a16="http://schemas.microsoft.com/office/drawing/2014/main" xmlns="" id="{DF5D655C-58EB-4B60-BF02-1D5B5261503C}"/>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3" name="Slide Number Placeholder 4">
            <a:extLst>
              <a:ext uri="{FF2B5EF4-FFF2-40B4-BE49-F238E27FC236}">
                <a16:creationId xmlns:a16="http://schemas.microsoft.com/office/drawing/2014/main" xmlns="" id="{A2EAD8D0-88AF-4FFE-8A1E-4737C66901E1}"/>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39</a:t>
            </a:r>
          </a:p>
        </p:txBody>
      </p:sp>
      <p:pic>
        <p:nvPicPr>
          <p:cNvPr id="14"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5"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5991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3119621"/>
            <a:ext cx="3478589" cy="346249"/>
          </a:xfrm>
          <a:prstGeom prst="rect">
            <a:avLst/>
          </a:prstGeom>
        </p:spPr>
        <p:txBody>
          <a:bodyPr lIns="0" tIns="0" rIns="0" bIns="0" rtlCol="0" anchor="t">
            <a:spAutoFit/>
          </a:bodyPr>
          <a:lstStyle/>
          <a:p>
            <a:pPr algn="ctr" defTabSz="609630">
              <a:lnSpc>
                <a:spcPts val="2711"/>
              </a:lnSpc>
              <a:defRPr/>
            </a:pPr>
            <a:r>
              <a:rPr lang="en-US" sz="2259" b="1">
                <a:solidFill>
                  <a:srgbClr val="FFFFFF"/>
                </a:solidFill>
                <a:latin typeface="Raleway"/>
              </a:rPr>
              <a:t>EMPLOYEES</a:t>
            </a:r>
          </a:p>
        </p:txBody>
      </p:sp>
      <p:sp>
        <p:nvSpPr>
          <p:cNvPr id="12" name="TextBox 12"/>
          <p:cNvSpPr txBox="1"/>
          <p:nvPr/>
        </p:nvSpPr>
        <p:spPr>
          <a:xfrm>
            <a:off x="8259648" y="2823404"/>
            <a:ext cx="3505489" cy="346249"/>
          </a:xfrm>
          <a:prstGeom prst="rect">
            <a:avLst/>
          </a:prstGeom>
        </p:spPr>
        <p:txBody>
          <a:bodyPr lIns="0" tIns="0" rIns="0" bIns="0" rtlCol="0" anchor="t">
            <a:spAutoFit/>
          </a:bodyPr>
          <a:lstStyle/>
          <a:p>
            <a:pPr algn="ctr" defTabSz="609630">
              <a:lnSpc>
                <a:spcPts val="2711"/>
              </a:lnSpc>
              <a:defRPr/>
            </a:pPr>
            <a:r>
              <a:rPr lang="en-US" sz="2259" b="1">
                <a:solidFill>
                  <a:srgbClr val="FFFFFF"/>
                </a:solidFill>
                <a:latin typeface="Raleway"/>
              </a:rPr>
              <a:t>CLIENTELLE</a:t>
            </a:r>
          </a:p>
        </p:txBody>
      </p:sp>
      <p:pic>
        <p:nvPicPr>
          <p:cNvPr id="18" name="Picture 2">
            <a:extLst>
              <a:ext uri="{FF2B5EF4-FFF2-40B4-BE49-F238E27FC236}">
                <a16:creationId xmlns:a16="http://schemas.microsoft.com/office/drawing/2014/main" xmlns="" id="{283424A3-D52D-4068-9868-D3CDC2A77A40}"/>
              </a:ext>
            </a:extLst>
          </p:cNvPr>
          <p:cNvPicPr>
            <a:picLocks noChangeAspect="1"/>
          </p:cNvPicPr>
          <p:nvPr/>
        </p:nvPicPr>
        <p:blipFill>
          <a:blip r:embed="rId2"/>
          <a:srcRect t="15594" r="4489" b="18429"/>
          <a:stretch>
            <a:fillRect/>
          </a:stretch>
        </p:blipFill>
        <p:spPr>
          <a:xfrm>
            <a:off x="560738" y="1289041"/>
            <a:ext cx="2053489" cy="1418489"/>
          </a:xfrm>
          <a:prstGeom prst="rect">
            <a:avLst/>
          </a:prstGeom>
        </p:spPr>
      </p:pic>
      <p:grpSp>
        <p:nvGrpSpPr>
          <p:cNvPr id="19" name="Group 3">
            <a:extLst>
              <a:ext uri="{FF2B5EF4-FFF2-40B4-BE49-F238E27FC236}">
                <a16:creationId xmlns:a16="http://schemas.microsoft.com/office/drawing/2014/main" xmlns="" id="{8CDECE23-56FD-4A02-8470-2326744315F6}"/>
              </a:ext>
            </a:extLst>
          </p:cNvPr>
          <p:cNvGrpSpPr/>
          <p:nvPr/>
        </p:nvGrpSpPr>
        <p:grpSpPr>
          <a:xfrm>
            <a:off x="505135" y="846783"/>
            <a:ext cx="2185963" cy="2256987"/>
            <a:chOff x="0" y="0"/>
            <a:chExt cx="1230035" cy="1270000"/>
          </a:xfrm>
        </p:grpSpPr>
        <p:sp>
          <p:nvSpPr>
            <p:cNvPr id="21" name="Freeform 4">
              <a:extLst>
                <a:ext uri="{FF2B5EF4-FFF2-40B4-BE49-F238E27FC236}">
                  <a16:creationId xmlns:a16="http://schemas.microsoft.com/office/drawing/2014/main" xmlns="" id="{450AD24F-72F7-415A-A625-F5A82B885F0F}"/>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pic>
        <p:nvPicPr>
          <p:cNvPr id="22" name="Picture 5">
            <a:extLst>
              <a:ext uri="{FF2B5EF4-FFF2-40B4-BE49-F238E27FC236}">
                <a16:creationId xmlns:a16="http://schemas.microsoft.com/office/drawing/2014/main" xmlns="" id="{5799A0CD-2E4E-475F-B4A1-D802DF9A39FA}"/>
              </a:ext>
            </a:extLst>
          </p:cNvPr>
          <p:cNvPicPr>
            <a:picLocks noChangeAspect="1"/>
          </p:cNvPicPr>
          <p:nvPr/>
        </p:nvPicPr>
        <p:blipFill>
          <a:blip r:embed="rId3"/>
          <a:srcRect l="13196" t="9912" r="12234" b="10187"/>
          <a:stretch>
            <a:fillRect/>
          </a:stretch>
        </p:blipFill>
        <p:spPr>
          <a:xfrm>
            <a:off x="3562965" y="1235643"/>
            <a:ext cx="2062303" cy="1474188"/>
          </a:xfrm>
          <a:prstGeom prst="rect">
            <a:avLst/>
          </a:prstGeom>
        </p:spPr>
      </p:pic>
      <p:grpSp>
        <p:nvGrpSpPr>
          <p:cNvPr id="25" name="Group 6">
            <a:extLst>
              <a:ext uri="{FF2B5EF4-FFF2-40B4-BE49-F238E27FC236}">
                <a16:creationId xmlns:a16="http://schemas.microsoft.com/office/drawing/2014/main" xmlns="" id="{7EA2F967-0547-4038-A7A3-9E53D48A94FD}"/>
              </a:ext>
            </a:extLst>
          </p:cNvPr>
          <p:cNvGrpSpPr/>
          <p:nvPr/>
        </p:nvGrpSpPr>
        <p:grpSpPr>
          <a:xfrm>
            <a:off x="3496054" y="851208"/>
            <a:ext cx="2185963" cy="2256987"/>
            <a:chOff x="0" y="0"/>
            <a:chExt cx="1230035" cy="1270000"/>
          </a:xfrm>
        </p:grpSpPr>
        <p:sp>
          <p:nvSpPr>
            <p:cNvPr id="26" name="Freeform 7">
              <a:extLst>
                <a:ext uri="{FF2B5EF4-FFF2-40B4-BE49-F238E27FC236}">
                  <a16:creationId xmlns:a16="http://schemas.microsoft.com/office/drawing/2014/main" xmlns="" id="{118C223B-341D-4969-93C6-41699D8A5E93}"/>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pic>
        <p:nvPicPr>
          <p:cNvPr id="27" name="Picture 8">
            <a:extLst>
              <a:ext uri="{FF2B5EF4-FFF2-40B4-BE49-F238E27FC236}">
                <a16:creationId xmlns:a16="http://schemas.microsoft.com/office/drawing/2014/main" xmlns="" id="{A2EF5554-92DB-4138-AA9B-C2B214F7F8B8}"/>
              </a:ext>
            </a:extLst>
          </p:cNvPr>
          <p:cNvPicPr>
            <a:picLocks noChangeAspect="1"/>
          </p:cNvPicPr>
          <p:nvPr/>
        </p:nvPicPr>
        <p:blipFill>
          <a:blip r:embed="rId4"/>
          <a:srcRect t="8156" b="12006"/>
          <a:stretch>
            <a:fillRect/>
          </a:stretch>
        </p:blipFill>
        <p:spPr>
          <a:xfrm>
            <a:off x="6650512" y="1295166"/>
            <a:ext cx="2216254" cy="1474491"/>
          </a:xfrm>
          <a:prstGeom prst="rect">
            <a:avLst/>
          </a:prstGeom>
        </p:spPr>
      </p:pic>
      <p:pic>
        <p:nvPicPr>
          <p:cNvPr id="28" name="Picture 9">
            <a:extLst>
              <a:ext uri="{FF2B5EF4-FFF2-40B4-BE49-F238E27FC236}">
                <a16:creationId xmlns:a16="http://schemas.microsoft.com/office/drawing/2014/main" xmlns="" id="{23561766-CFD1-4E18-9FA5-1871538819B9}"/>
              </a:ext>
            </a:extLst>
          </p:cNvPr>
          <p:cNvPicPr>
            <a:picLocks noChangeAspect="1"/>
          </p:cNvPicPr>
          <p:nvPr/>
        </p:nvPicPr>
        <p:blipFill>
          <a:blip r:embed="rId5"/>
          <a:srcRect t="380" b="380"/>
          <a:stretch>
            <a:fillRect/>
          </a:stretch>
        </p:blipFill>
        <p:spPr>
          <a:xfrm>
            <a:off x="9544008" y="1001410"/>
            <a:ext cx="2056117" cy="2040455"/>
          </a:xfrm>
          <a:prstGeom prst="rect">
            <a:avLst/>
          </a:prstGeom>
        </p:spPr>
      </p:pic>
      <p:grpSp>
        <p:nvGrpSpPr>
          <p:cNvPr id="29" name="Group 10">
            <a:extLst>
              <a:ext uri="{FF2B5EF4-FFF2-40B4-BE49-F238E27FC236}">
                <a16:creationId xmlns:a16="http://schemas.microsoft.com/office/drawing/2014/main" xmlns="" id="{CF6CA20D-A638-4215-9F20-ACE06C9ABA81}"/>
              </a:ext>
            </a:extLst>
          </p:cNvPr>
          <p:cNvGrpSpPr/>
          <p:nvPr/>
        </p:nvGrpSpPr>
        <p:grpSpPr>
          <a:xfrm>
            <a:off x="9498037" y="868114"/>
            <a:ext cx="2185963" cy="2256987"/>
            <a:chOff x="0" y="0"/>
            <a:chExt cx="1230035" cy="1270000"/>
          </a:xfrm>
        </p:grpSpPr>
        <p:sp>
          <p:nvSpPr>
            <p:cNvPr id="30" name="Freeform 11">
              <a:extLst>
                <a:ext uri="{FF2B5EF4-FFF2-40B4-BE49-F238E27FC236}">
                  <a16:creationId xmlns:a16="http://schemas.microsoft.com/office/drawing/2014/main" xmlns="" id="{A7E59E32-1A11-4E70-8300-F45C7287A900}"/>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sp>
        <p:nvSpPr>
          <p:cNvPr id="31" name="TextBox 12">
            <a:extLst>
              <a:ext uri="{FF2B5EF4-FFF2-40B4-BE49-F238E27FC236}">
                <a16:creationId xmlns:a16="http://schemas.microsoft.com/office/drawing/2014/main" xmlns="" id="{C7DD74D9-70A7-4030-AD9A-E6665137BE49}"/>
              </a:ext>
            </a:extLst>
          </p:cNvPr>
          <p:cNvSpPr txBox="1"/>
          <p:nvPr/>
        </p:nvSpPr>
        <p:spPr>
          <a:xfrm>
            <a:off x="400728" y="3291400"/>
            <a:ext cx="2780354" cy="2030749"/>
          </a:xfrm>
          <a:prstGeom prst="rect">
            <a:avLst/>
          </a:prstGeom>
        </p:spPr>
        <p:txBody>
          <a:bodyPr wrap="square" lIns="0" tIns="0" rIns="0" bIns="0" rtlCol="0" anchor="t">
            <a:spAutoFit/>
          </a:bodyPr>
          <a:lstStyle/>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200+ SAP Implementations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25 S4 HANA Implementations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13+ Industry Domain Expertise</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10+ Industry Add ONs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40+ SAP Active AMS Engagements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65% of clients &gt; 7Yr relations.</a:t>
            </a:r>
          </a:p>
        </p:txBody>
      </p:sp>
      <p:sp>
        <p:nvSpPr>
          <p:cNvPr id="32" name="TextBox 13">
            <a:extLst>
              <a:ext uri="{FF2B5EF4-FFF2-40B4-BE49-F238E27FC236}">
                <a16:creationId xmlns:a16="http://schemas.microsoft.com/office/drawing/2014/main" xmlns="" id="{D85A2F19-02A2-401B-99C0-7488D18FFD94}"/>
              </a:ext>
            </a:extLst>
          </p:cNvPr>
          <p:cNvSpPr txBox="1"/>
          <p:nvPr/>
        </p:nvSpPr>
        <p:spPr>
          <a:xfrm>
            <a:off x="3382099" y="3384310"/>
            <a:ext cx="2604869" cy="2458524"/>
          </a:xfrm>
          <a:prstGeom prst="rect">
            <a:avLst/>
          </a:prstGeom>
        </p:spPr>
        <p:txBody>
          <a:bodyPr lIns="0" tIns="0" rIns="0" bIns="0" rtlCol="0" anchor="t">
            <a:spAutoFit/>
          </a:bodyPr>
          <a:lstStyle/>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mongo DB partner</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10+ Clients Across US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100% Certified mongo DB Professionals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25+ mongo DB Administrators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Cloud mongo DB Expertise</a:t>
            </a:r>
          </a:p>
        </p:txBody>
      </p:sp>
      <p:sp>
        <p:nvSpPr>
          <p:cNvPr id="33" name="TextBox 14">
            <a:extLst>
              <a:ext uri="{FF2B5EF4-FFF2-40B4-BE49-F238E27FC236}">
                <a16:creationId xmlns:a16="http://schemas.microsoft.com/office/drawing/2014/main" xmlns="" id="{9F5A415F-24F6-4EB4-A860-4C94F26D5564}"/>
              </a:ext>
            </a:extLst>
          </p:cNvPr>
          <p:cNvSpPr txBox="1"/>
          <p:nvPr/>
        </p:nvSpPr>
        <p:spPr>
          <a:xfrm>
            <a:off x="6443233" y="3323348"/>
            <a:ext cx="2933432" cy="2620654"/>
          </a:xfrm>
          <a:prstGeom prst="rect">
            <a:avLst/>
          </a:prstGeom>
        </p:spPr>
        <p:txBody>
          <a:bodyPr wrap="square" lIns="0" tIns="0" rIns="0" bIns="0" rtlCol="0" anchor="t">
            <a:spAutoFit/>
          </a:bodyPr>
          <a:lstStyle/>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3+ Active Development SOW’s -  130+ resources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2 major airline Development engagements</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Employees in Australia and India</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45+ employees supporting pharmaceutical company development &amp; maintenance</a:t>
            </a:r>
          </a:p>
        </p:txBody>
      </p:sp>
      <p:sp>
        <p:nvSpPr>
          <p:cNvPr id="34" name="TextBox 15">
            <a:extLst>
              <a:ext uri="{FF2B5EF4-FFF2-40B4-BE49-F238E27FC236}">
                <a16:creationId xmlns:a16="http://schemas.microsoft.com/office/drawing/2014/main" xmlns="" id="{00932CC0-3FCE-4728-99F0-033566A303BF}"/>
              </a:ext>
            </a:extLst>
          </p:cNvPr>
          <p:cNvSpPr txBox="1"/>
          <p:nvPr/>
        </p:nvSpPr>
        <p:spPr>
          <a:xfrm>
            <a:off x="9376665" y="3286029"/>
            <a:ext cx="2604869" cy="2100314"/>
          </a:xfrm>
          <a:prstGeom prst="rect">
            <a:avLst/>
          </a:prstGeom>
        </p:spPr>
        <p:txBody>
          <a:bodyPr lIns="0" tIns="0" rIns="0" bIns="0" rtlCol="0" anchor="t">
            <a:spAutoFit/>
          </a:bodyPr>
          <a:lstStyle/>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Certified Oracle Partner</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Employees across Middle East, USA, and India</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30+ on Hyperion Experts across Globe</a:t>
            </a:r>
          </a:p>
          <a:p>
            <a:pPr marL="220144" lvl="1" indent="-110072" defTabSz="609630">
              <a:lnSpc>
                <a:spcPts val="2333"/>
              </a:lnSpc>
              <a:buFont typeface="Arial"/>
              <a:buChar char="•"/>
              <a:defRPr/>
            </a:pPr>
            <a:r>
              <a:rPr lang="en-US" sz="1400" dirty="0">
                <a:solidFill>
                  <a:srgbClr val="000000"/>
                </a:solidFill>
                <a:latin typeface="Century Gothic" panose="020B0502020202020204" pitchFamily="34" charset="0"/>
              </a:rPr>
              <a:t>Actively supporting 4 clients</a:t>
            </a:r>
          </a:p>
        </p:txBody>
      </p:sp>
      <p:grpSp>
        <p:nvGrpSpPr>
          <p:cNvPr id="35" name="Group 17">
            <a:extLst>
              <a:ext uri="{FF2B5EF4-FFF2-40B4-BE49-F238E27FC236}">
                <a16:creationId xmlns:a16="http://schemas.microsoft.com/office/drawing/2014/main" xmlns="" id="{DAC83952-D3FA-44D2-A886-7A565DD94C63}"/>
              </a:ext>
            </a:extLst>
          </p:cNvPr>
          <p:cNvGrpSpPr/>
          <p:nvPr/>
        </p:nvGrpSpPr>
        <p:grpSpPr>
          <a:xfrm>
            <a:off x="6694943" y="919691"/>
            <a:ext cx="2119636" cy="2188505"/>
            <a:chOff x="0" y="0"/>
            <a:chExt cx="1230035" cy="1270000"/>
          </a:xfrm>
        </p:grpSpPr>
        <p:sp>
          <p:nvSpPr>
            <p:cNvPr id="36" name="Freeform 18">
              <a:extLst>
                <a:ext uri="{FF2B5EF4-FFF2-40B4-BE49-F238E27FC236}">
                  <a16:creationId xmlns:a16="http://schemas.microsoft.com/office/drawing/2014/main" xmlns="" id="{71047B47-1947-4259-A059-894EDEA76F6F}"/>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sp>
        <p:nvSpPr>
          <p:cNvPr id="37" name="Title 1">
            <a:extLst>
              <a:ext uri="{FF2B5EF4-FFF2-40B4-BE49-F238E27FC236}">
                <a16:creationId xmlns:a16="http://schemas.microsoft.com/office/drawing/2014/main" xmlns="" id="{610AB255-9D90-4FA1-BEF3-6912ECE23907}"/>
              </a:ext>
            </a:extLst>
          </p:cNvPr>
          <p:cNvSpPr txBox="1">
            <a:spLocks/>
          </p:cNvSpPr>
          <p:nvPr/>
        </p:nvSpPr>
        <p:spPr>
          <a:xfrm>
            <a:off x="143184" y="91067"/>
            <a:ext cx="3192220" cy="5345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Century Gothic" panose="020B0502020202020204" pitchFamily="34" charset="0"/>
              </a:rPr>
              <a:t>Practice and Solutions</a:t>
            </a:r>
          </a:p>
        </p:txBody>
      </p:sp>
      <p:sp>
        <p:nvSpPr>
          <p:cNvPr id="38" name="Date Placeholder 2">
            <a:extLst>
              <a:ext uri="{FF2B5EF4-FFF2-40B4-BE49-F238E27FC236}">
                <a16:creationId xmlns:a16="http://schemas.microsoft.com/office/drawing/2014/main" xmlns="" id="{645D3F66-BC74-4AB1-A654-BFAE231D7287}"/>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9" name="Footer Placeholder 3">
            <a:extLst>
              <a:ext uri="{FF2B5EF4-FFF2-40B4-BE49-F238E27FC236}">
                <a16:creationId xmlns:a16="http://schemas.microsoft.com/office/drawing/2014/main" xmlns="" id="{18ABA1E6-EE0A-4178-AA54-2418F09AB94D}"/>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40" name="Slide Number Placeholder 4">
            <a:extLst>
              <a:ext uri="{FF2B5EF4-FFF2-40B4-BE49-F238E27FC236}">
                <a16:creationId xmlns:a16="http://schemas.microsoft.com/office/drawing/2014/main" xmlns="" id="{D95BDDE5-0A84-4E20-AA6E-F1179B84C147}"/>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4</a:t>
            </a:r>
          </a:p>
        </p:txBody>
      </p:sp>
      <p:pic>
        <p:nvPicPr>
          <p:cNvPr id="24" name="Picture 2"/>
          <p:cNvPicPr>
            <a:picLocks noChangeAspect="1" noChangeArrowheads="1"/>
          </p:cNvPicPr>
          <p:nvPr/>
        </p:nvPicPr>
        <p:blipFill>
          <a:blip r:embed="rId6" cstate="print"/>
          <a:srcRect/>
          <a:stretch>
            <a:fillRect/>
          </a:stretch>
        </p:blipFill>
        <p:spPr bwMode="auto">
          <a:xfrm>
            <a:off x="11049000" y="0"/>
            <a:ext cx="1143000" cy="685800"/>
          </a:xfrm>
          <a:prstGeom prst="rect">
            <a:avLst/>
          </a:prstGeom>
          <a:noFill/>
          <a:ln w="9525">
            <a:noFill/>
            <a:miter lim="800000"/>
            <a:headEnd/>
            <a:tailEnd/>
          </a:ln>
          <a:effectLst/>
        </p:spPr>
      </p:pic>
      <p:sp>
        <p:nvSpPr>
          <p:cNvPr id="41" name="object 4"/>
          <p:cNvSpPr/>
          <p:nvPr/>
        </p:nvSpPr>
        <p:spPr>
          <a:xfrm>
            <a:off x="9144000" y="0"/>
            <a:ext cx="1905000" cy="41910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354737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Food Safety and Regulatory Compliance</a:t>
            </a:r>
            <a:endParaRPr lang="en-IN" sz="2000" dirty="0">
              <a:latin typeface="Century Gothic" panose="020B0502020202020204" pitchFamily="34" charset="0"/>
            </a:endParaRPr>
          </a:p>
        </p:txBody>
      </p:sp>
      <p:grpSp>
        <p:nvGrpSpPr>
          <p:cNvPr id="6" name="Group 15"/>
          <p:cNvGrpSpPr>
            <a:grpSpLocks/>
          </p:cNvGrpSpPr>
          <p:nvPr/>
        </p:nvGrpSpPr>
        <p:grpSpPr bwMode="auto">
          <a:xfrm>
            <a:off x="2362201" y="1438276"/>
            <a:ext cx="7662489" cy="2057399"/>
            <a:chOff x="838200" y="1438275"/>
            <a:chExt cx="6497466" cy="2057423"/>
          </a:xfrm>
        </p:grpSpPr>
        <p:sp>
          <p:nvSpPr>
            <p:cNvPr id="7" name="Rectangle 28"/>
            <p:cNvSpPr>
              <a:spLocks noChangeArrowheads="1"/>
            </p:cNvSpPr>
            <p:nvPr/>
          </p:nvSpPr>
          <p:spPr bwMode="gray">
            <a:xfrm>
              <a:off x="838200" y="1438275"/>
              <a:ext cx="2281312" cy="20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latin typeface="Century Gothic" panose="020B0502020202020204" pitchFamily="34" charset="0"/>
                </a:rPr>
                <a:t>Challenges</a:t>
              </a:r>
            </a:p>
          </p:txBody>
        </p:sp>
        <p:sp>
          <p:nvSpPr>
            <p:cNvPr id="8" name="Rectangle 29"/>
            <p:cNvSpPr>
              <a:spLocks noChangeArrowheads="1"/>
            </p:cNvSpPr>
            <p:nvPr/>
          </p:nvSpPr>
          <p:spPr bwMode="gray">
            <a:xfrm>
              <a:off x="3175777" y="1758409"/>
              <a:ext cx="4159889" cy="162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Align with food regulations (import/export)</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Enable fast, effective product recalls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Track and trace </a:t>
              </a:r>
            </a:p>
          </p:txBody>
        </p:sp>
        <p:pic>
          <p:nvPicPr>
            <p:cNvPr id="9" name="Picture 30" descr="CP_Shelf_dairy_low"/>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027" b="28585"/>
            <a:stretch/>
          </p:blipFill>
          <p:spPr bwMode="gray">
            <a:xfrm>
              <a:off x="894816" y="1695454"/>
              <a:ext cx="2075659" cy="1800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19"/>
          <p:cNvGrpSpPr>
            <a:grpSpLocks/>
          </p:cNvGrpSpPr>
          <p:nvPr/>
        </p:nvGrpSpPr>
        <p:grpSpPr bwMode="auto">
          <a:xfrm>
            <a:off x="2370139" y="3581401"/>
            <a:ext cx="7959725" cy="2431079"/>
            <a:chOff x="55" y="2241"/>
            <a:chExt cx="3055" cy="1826"/>
          </a:xfrm>
        </p:grpSpPr>
        <p:grpSp>
          <p:nvGrpSpPr>
            <p:cNvPr id="11" name="Group 20"/>
            <p:cNvGrpSpPr>
              <a:grpSpLocks/>
            </p:cNvGrpSpPr>
            <p:nvPr/>
          </p:nvGrpSpPr>
          <p:grpSpPr bwMode="auto">
            <a:xfrm>
              <a:off x="55" y="2241"/>
              <a:ext cx="3055" cy="1826"/>
              <a:chOff x="95" y="2241"/>
              <a:chExt cx="3055" cy="1826"/>
            </a:xfrm>
          </p:grpSpPr>
          <p:sp>
            <p:nvSpPr>
              <p:cNvPr id="14" name="Rectangle 22"/>
              <p:cNvSpPr>
                <a:spLocks noChangeArrowheads="1"/>
              </p:cNvSpPr>
              <p:nvPr/>
            </p:nvSpPr>
            <p:spPr bwMode="gray">
              <a:xfrm>
                <a:off x="95" y="2241"/>
                <a:ext cx="27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latin typeface="Century Gothic" panose="020B0502020202020204" pitchFamily="34" charset="0"/>
                  </a:rPr>
                  <a:t>Our Dairy Solution can help you</a:t>
                </a:r>
              </a:p>
            </p:txBody>
          </p:sp>
          <p:pic>
            <p:nvPicPr>
              <p:cNvPr id="15" name="Picture 23"/>
              <p:cNvPicPr>
                <a:picLocks noChangeArrowheads="1"/>
              </p:cNvPicPr>
              <p:nvPr/>
            </p:nvPicPr>
            <p:blipFill rotWithShape="1">
              <a:blip r:embed="rId3" cstate="print">
                <a:extLst>
                  <a:ext uri="{28A0092B-C50C-407E-A947-70E740481C1C}">
                    <a14:useLocalDpi xmlns:a14="http://schemas.microsoft.com/office/drawing/2010/main" xmlns="" val="0"/>
                  </a:ext>
                </a:extLst>
              </a:blip>
              <a:srcRect b="49466"/>
              <a:stretch/>
            </p:blipFill>
            <p:spPr bwMode="auto">
              <a:xfrm>
                <a:off x="105" y="2459"/>
                <a:ext cx="997" cy="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4"/>
              <p:cNvSpPr>
                <a:spLocks noChangeArrowheads="1"/>
              </p:cNvSpPr>
              <p:nvPr/>
            </p:nvSpPr>
            <p:spPr bwMode="gray">
              <a:xfrm>
                <a:off x="1244" y="2564"/>
                <a:ext cx="1906" cy="1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3500"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Tx/>
                  <a:buFontTx/>
                  <a:buNone/>
                </a:pPr>
                <a:endParaRPr lang="de-DE" altLang="en-US" sz="1400" b="1">
                  <a:latin typeface="Century Gothic" panose="020B0502020202020204" pitchFamily="34" charset="0"/>
                </a:endParaRPr>
              </a:p>
            </p:txBody>
          </p:sp>
        </p:grpSp>
        <p:sp>
          <p:nvSpPr>
            <p:cNvPr id="12" name="Rectangle 25"/>
            <p:cNvSpPr>
              <a:spLocks noChangeArrowheads="1"/>
            </p:cNvSpPr>
            <p:nvPr/>
          </p:nvSpPr>
          <p:spPr bwMode="gray">
            <a:xfrm>
              <a:off x="1110" y="2505"/>
              <a:ext cx="1925" cy="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Track, monitor, and trace batches and inventory</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Streamline  with procurement, production, and sales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Manage sales returns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Enable targeted product recalls</a:t>
              </a:r>
            </a:p>
            <a:p>
              <a:pPr marL="0" indent="0" eaLnBrk="1" hangingPunct="1">
                <a:spcBef>
                  <a:spcPct val="50000"/>
                </a:spcBef>
                <a:buClrTx/>
                <a:buSzPct val="90000"/>
                <a:buNone/>
              </a:pPr>
              <a:endParaRPr lang="en-US" altLang="en-US" sz="1400" b="1" dirty="0">
                <a:latin typeface="Century Gothic" panose="020B0502020202020204" pitchFamily="34" charset="0"/>
              </a:endParaRPr>
            </a:p>
            <a:p>
              <a:pPr eaLnBrk="1" hangingPunct="1">
                <a:spcBef>
                  <a:spcPct val="50000"/>
                </a:spcBef>
                <a:buClrTx/>
                <a:buSzPct val="90000"/>
                <a:buFont typeface="Wingdings" pitchFamily="2" charset="2"/>
                <a:buChar char="n"/>
              </a:pPr>
              <a:endParaRPr lang="en-US" altLang="en-US" sz="1400" b="1" dirty="0">
                <a:latin typeface="Century Gothic" panose="020B0502020202020204" pitchFamily="34" charset="0"/>
              </a:endParaRPr>
            </a:p>
          </p:txBody>
        </p:sp>
      </p:grpSp>
      <p:sp>
        <p:nvSpPr>
          <p:cNvPr id="17" name="Date Placeholder 3">
            <a:extLst>
              <a:ext uri="{FF2B5EF4-FFF2-40B4-BE49-F238E27FC236}">
                <a16:creationId xmlns:a16="http://schemas.microsoft.com/office/drawing/2014/main" xmlns="" id="{D2C6C110-A9E0-4A61-972B-C83B921E06DD}"/>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20" name="Footer Placeholder 3">
            <a:extLst>
              <a:ext uri="{FF2B5EF4-FFF2-40B4-BE49-F238E27FC236}">
                <a16:creationId xmlns:a16="http://schemas.microsoft.com/office/drawing/2014/main" xmlns="" id="{5722F06C-74C8-4C86-916E-91F24BC5C4A3}"/>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18" name="Date Placeholder 2">
            <a:extLst>
              <a:ext uri="{FF2B5EF4-FFF2-40B4-BE49-F238E27FC236}">
                <a16:creationId xmlns:a16="http://schemas.microsoft.com/office/drawing/2014/main" xmlns="" id="{DAA30130-1F7D-43A3-A1E0-BAF572F8D300}"/>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1" name="Footer Placeholder 3">
            <a:extLst>
              <a:ext uri="{FF2B5EF4-FFF2-40B4-BE49-F238E27FC236}">
                <a16:creationId xmlns:a16="http://schemas.microsoft.com/office/drawing/2014/main" xmlns="" id="{2A9EDBF8-198B-49DD-A105-14B43D4BD463}"/>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2" name="Slide Number Placeholder 4">
            <a:extLst>
              <a:ext uri="{FF2B5EF4-FFF2-40B4-BE49-F238E27FC236}">
                <a16:creationId xmlns:a16="http://schemas.microsoft.com/office/drawing/2014/main" xmlns="" id="{3F90A2F3-4BF9-4758-8CE3-D00020E9D914}"/>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40</a:t>
            </a:r>
          </a:p>
        </p:txBody>
      </p:sp>
      <p:pic>
        <p:nvPicPr>
          <p:cNvPr id="19"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23"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9498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6" descr="snap Kopi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3886200" y="1219200"/>
            <a:ext cx="46482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4"/>
          <p:cNvSpPr>
            <a:spLocks noGrp="1" noChangeArrowheads="1"/>
          </p:cNvSpPr>
          <p:nvPr>
            <p:ph type="title"/>
          </p:nvPr>
        </p:nvSpPr>
        <p:spPr/>
        <p:txBody>
          <a:bodyPr vert="horz" lIns="91440" tIns="45720" rIns="91440" bIns="45720" rtlCol="0" anchor="ctr">
            <a:normAutofit/>
          </a:bodyPr>
          <a:lstStyle/>
          <a:p>
            <a:r>
              <a:rPr lang="en-US" altLang="en-US" sz="2000" dirty="0">
                <a:latin typeface="Century Gothic" panose="020B0502020202020204" pitchFamily="34" charset="0"/>
              </a:rPr>
              <a:t>Sales and Distribution</a:t>
            </a:r>
          </a:p>
        </p:txBody>
      </p:sp>
      <p:sp>
        <p:nvSpPr>
          <p:cNvPr id="63492" name="Text Box 7"/>
          <p:cNvSpPr txBox="1">
            <a:spLocks noChangeArrowheads="1"/>
          </p:cNvSpPr>
          <p:nvPr/>
        </p:nvSpPr>
        <p:spPr bwMode="auto">
          <a:xfrm>
            <a:off x="5965826" y="1147305"/>
            <a:ext cx="16257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Delivery Processing</a:t>
            </a:r>
          </a:p>
        </p:txBody>
      </p:sp>
      <p:sp>
        <p:nvSpPr>
          <p:cNvPr id="63493" name="Text Box 8"/>
          <p:cNvSpPr txBox="1">
            <a:spLocks noChangeArrowheads="1"/>
          </p:cNvSpPr>
          <p:nvPr/>
        </p:nvSpPr>
        <p:spPr bwMode="auto">
          <a:xfrm>
            <a:off x="6845298" y="1421942"/>
            <a:ext cx="7697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 Picking</a:t>
            </a:r>
          </a:p>
        </p:txBody>
      </p:sp>
      <p:sp>
        <p:nvSpPr>
          <p:cNvPr id="63494" name="Text Box 9"/>
          <p:cNvSpPr txBox="1">
            <a:spLocks noChangeArrowheads="1"/>
          </p:cNvSpPr>
          <p:nvPr/>
        </p:nvSpPr>
        <p:spPr bwMode="auto">
          <a:xfrm>
            <a:off x="7440614" y="1756905"/>
            <a:ext cx="79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Packing</a:t>
            </a:r>
          </a:p>
        </p:txBody>
      </p:sp>
      <p:sp>
        <p:nvSpPr>
          <p:cNvPr id="63495" name="Text Box 10"/>
          <p:cNvSpPr txBox="1">
            <a:spLocks noChangeArrowheads="1"/>
          </p:cNvSpPr>
          <p:nvPr/>
        </p:nvSpPr>
        <p:spPr bwMode="auto">
          <a:xfrm>
            <a:off x="7926389" y="2201405"/>
            <a:ext cx="10903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Goods Issue</a:t>
            </a:r>
          </a:p>
        </p:txBody>
      </p:sp>
      <p:sp>
        <p:nvSpPr>
          <p:cNvPr id="63496" name="Text Box 11"/>
          <p:cNvSpPr txBox="1">
            <a:spLocks noChangeArrowheads="1"/>
          </p:cNvSpPr>
          <p:nvPr/>
        </p:nvSpPr>
        <p:spPr bwMode="auto">
          <a:xfrm>
            <a:off x="8137526" y="2582405"/>
            <a:ext cx="21210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Printing &amp; Communication</a:t>
            </a:r>
          </a:p>
        </p:txBody>
      </p:sp>
      <p:sp>
        <p:nvSpPr>
          <p:cNvPr id="63497" name="Text Box 12"/>
          <p:cNvSpPr txBox="1">
            <a:spLocks noChangeArrowheads="1"/>
          </p:cNvSpPr>
          <p:nvPr/>
        </p:nvSpPr>
        <p:spPr bwMode="auto">
          <a:xfrm>
            <a:off x="8077201" y="3171367"/>
            <a:ext cx="2536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Planning / Monitoring / Analysis</a:t>
            </a:r>
          </a:p>
        </p:txBody>
      </p:sp>
      <p:sp>
        <p:nvSpPr>
          <p:cNvPr id="63498" name="Text Box 13"/>
          <p:cNvSpPr txBox="1">
            <a:spLocks noChangeArrowheads="1"/>
          </p:cNvSpPr>
          <p:nvPr/>
        </p:nvSpPr>
        <p:spPr bwMode="auto">
          <a:xfrm>
            <a:off x="7991476" y="3506330"/>
            <a:ext cx="26003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Batch Management</a:t>
            </a:r>
          </a:p>
        </p:txBody>
      </p:sp>
      <p:sp>
        <p:nvSpPr>
          <p:cNvPr id="63499" name="Text Box 14"/>
          <p:cNvSpPr txBox="1">
            <a:spLocks noChangeArrowheads="1"/>
          </p:cNvSpPr>
          <p:nvPr/>
        </p:nvSpPr>
        <p:spPr bwMode="auto">
          <a:xfrm>
            <a:off x="7467601" y="4009567"/>
            <a:ext cx="2867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Serial Number Management</a:t>
            </a:r>
          </a:p>
        </p:txBody>
      </p:sp>
      <p:sp>
        <p:nvSpPr>
          <p:cNvPr id="63500" name="Text Box 16"/>
          <p:cNvSpPr txBox="1">
            <a:spLocks noChangeArrowheads="1"/>
          </p:cNvSpPr>
          <p:nvPr/>
        </p:nvSpPr>
        <p:spPr bwMode="auto">
          <a:xfrm>
            <a:off x="1676400" y="3814305"/>
            <a:ext cx="3556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Transportation Planning</a:t>
            </a:r>
          </a:p>
        </p:txBody>
      </p:sp>
      <p:sp>
        <p:nvSpPr>
          <p:cNvPr id="63501" name="Text Box 17"/>
          <p:cNvSpPr txBox="1">
            <a:spLocks noChangeArrowheads="1"/>
          </p:cNvSpPr>
          <p:nvPr/>
        </p:nvSpPr>
        <p:spPr bwMode="auto">
          <a:xfrm>
            <a:off x="2604707" y="3201530"/>
            <a:ext cx="187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Truck Load Definition</a:t>
            </a:r>
          </a:p>
        </p:txBody>
      </p:sp>
      <p:sp>
        <p:nvSpPr>
          <p:cNvPr id="63502" name="Text Box 18"/>
          <p:cNvSpPr txBox="1">
            <a:spLocks noChangeArrowheads="1"/>
          </p:cNvSpPr>
          <p:nvPr/>
        </p:nvSpPr>
        <p:spPr bwMode="auto">
          <a:xfrm>
            <a:off x="1610931" y="2790367"/>
            <a:ext cx="2565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Monitoring Transportation</a:t>
            </a:r>
          </a:p>
        </p:txBody>
      </p:sp>
      <p:sp>
        <p:nvSpPr>
          <p:cNvPr id="63503" name="Text Box 19"/>
          <p:cNvSpPr txBox="1">
            <a:spLocks noChangeArrowheads="1"/>
          </p:cNvSpPr>
          <p:nvPr/>
        </p:nvSpPr>
        <p:spPr bwMode="auto">
          <a:xfrm>
            <a:off x="1447800" y="2256967"/>
            <a:ext cx="27813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Transportation Billing / Payment</a:t>
            </a:r>
          </a:p>
        </p:txBody>
      </p:sp>
      <p:sp>
        <p:nvSpPr>
          <p:cNvPr id="63504" name="Text Box 21"/>
          <p:cNvSpPr txBox="1">
            <a:spLocks noChangeArrowheads="1"/>
          </p:cNvSpPr>
          <p:nvPr/>
        </p:nvSpPr>
        <p:spPr bwMode="auto">
          <a:xfrm>
            <a:off x="2527300" y="1193342"/>
            <a:ext cx="2692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dirty="0">
                <a:solidFill>
                  <a:srgbClr val="333333"/>
                </a:solidFill>
                <a:latin typeface="Century Gothic" panose="020B0502020202020204" pitchFamily="34" charset="0"/>
                <a:cs typeface="Times New Roman" pitchFamily="18" charset="0"/>
              </a:rPr>
              <a:t>External Contracts</a:t>
            </a:r>
          </a:p>
        </p:txBody>
      </p:sp>
      <p:sp>
        <p:nvSpPr>
          <p:cNvPr id="63505" name="Text Box 22"/>
          <p:cNvSpPr txBox="1">
            <a:spLocks noChangeArrowheads="1"/>
          </p:cNvSpPr>
          <p:nvPr/>
        </p:nvSpPr>
        <p:spPr bwMode="auto">
          <a:xfrm>
            <a:off x="2590800" y="1647367"/>
            <a:ext cx="1905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Freight Costing</a:t>
            </a:r>
          </a:p>
        </p:txBody>
      </p:sp>
      <p:sp>
        <p:nvSpPr>
          <p:cNvPr id="63506" name="Text Box 24"/>
          <p:cNvSpPr txBox="1">
            <a:spLocks noChangeArrowheads="1"/>
          </p:cNvSpPr>
          <p:nvPr/>
        </p:nvSpPr>
        <p:spPr bwMode="auto">
          <a:xfrm>
            <a:off x="3733801" y="4152442"/>
            <a:ext cx="2740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200" b="1">
                <a:solidFill>
                  <a:srgbClr val="333333"/>
                </a:solidFill>
                <a:latin typeface="Century Gothic" panose="020B0502020202020204" pitchFamily="34" charset="0"/>
                <a:cs typeface="Times New Roman" pitchFamily="18" charset="0"/>
              </a:rPr>
              <a:t>Route Schedules</a:t>
            </a:r>
          </a:p>
        </p:txBody>
      </p:sp>
      <p:sp>
        <p:nvSpPr>
          <p:cNvPr id="63507" name="Rectangle 25"/>
          <p:cNvSpPr>
            <a:spLocks noChangeArrowheads="1"/>
          </p:cNvSpPr>
          <p:nvPr/>
        </p:nvSpPr>
        <p:spPr bwMode="auto">
          <a:xfrm>
            <a:off x="2524126" y="5503206"/>
            <a:ext cx="6924675" cy="309958"/>
          </a:xfrm>
          <a:prstGeom prst="rect">
            <a:avLst/>
          </a:prstGeom>
          <a:solidFill>
            <a:srgbClr val="DDF2FF"/>
          </a:solidFill>
          <a:ln w="12700">
            <a:solidFill>
              <a:schemeClr val="tx1"/>
            </a:solidFill>
            <a:miter lim="800000"/>
            <a:headEnd/>
            <a:tailEnd/>
          </a:ln>
          <a:effectLst>
            <a:outerShdw dist="107763" dir="2700000" algn="ctr" rotWithShape="0">
              <a:schemeClr val="bg2"/>
            </a:outerShdw>
          </a:effectLst>
        </p:spPr>
        <p:txBody>
          <a:bodyPr lIns="90000" tIns="46800" rIns="90000" bIns="46800" anchor="ctr">
            <a:spAutoFit/>
          </a:bodyP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endParaRPr lang="en-US" altLang="en-US" sz="1400" b="1">
              <a:latin typeface="Century Gothic" panose="020B0502020202020204" pitchFamily="34" charset="0"/>
            </a:endParaRPr>
          </a:p>
        </p:txBody>
      </p:sp>
      <p:pic>
        <p:nvPicPr>
          <p:cNvPr id="63508" name="Picture 26" descr="Retail"/>
          <p:cNvPicPr preferRelativeResize="0">
            <a:picLocks noChangeArrowheads="1"/>
          </p:cNvPicPr>
          <p:nvPr/>
        </p:nvPicPr>
        <p:blipFill>
          <a:blip r:embed="rId4">
            <a:extLst>
              <a:ext uri="{28A0092B-C50C-407E-A947-70E740481C1C}">
                <a14:useLocalDpi xmlns:a14="http://schemas.microsoft.com/office/drawing/2010/main" xmlns="" val="0"/>
              </a:ext>
            </a:extLst>
          </a:blip>
          <a:srcRect l="23438" b="15169"/>
          <a:stretch>
            <a:fillRect/>
          </a:stretch>
        </p:blipFill>
        <p:spPr bwMode="auto">
          <a:xfrm>
            <a:off x="6049964" y="5097005"/>
            <a:ext cx="985837" cy="631825"/>
          </a:xfrm>
          <a:prstGeom prst="rect">
            <a:avLst/>
          </a:prstGeom>
          <a:noFill/>
          <a:ln w="127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63509" name="Picture 27" descr="Warehouse"/>
          <p:cNvPicPr preferRelativeResize="0">
            <a:picLocks noChangeArrowheads="1"/>
          </p:cNvPicPr>
          <p:nvPr/>
        </p:nvPicPr>
        <p:blipFill>
          <a:blip r:embed="rId5">
            <a:extLst>
              <a:ext uri="{28A0092B-C50C-407E-A947-70E740481C1C}">
                <a14:useLocalDpi xmlns:a14="http://schemas.microsoft.com/office/drawing/2010/main" xmlns="" val="0"/>
              </a:ext>
            </a:extLst>
          </a:blip>
          <a:srcRect t="6409" r="28999"/>
          <a:stretch>
            <a:fillRect/>
          </a:stretch>
        </p:blipFill>
        <p:spPr bwMode="auto">
          <a:xfrm>
            <a:off x="4897439" y="5090655"/>
            <a:ext cx="1000125" cy="674687"/>
          </a:xfrm>
          <a:prstGeom prst="rect">
            <a:avLst/>
          </a:prstGeom>
          <a:noFill/>
          <a:ln w="127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63510" name="Picture 28" descr="L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296275" y="5081130"/>
            <a:ext cx="1004888"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1" name="Picture 29"/>
          <p:cNvPicPr>
            <a:picLocks noChangeAspect="1" noChangeArrowheads="1"/>
          </p:cNvPicPr>
          <p:nvPr/>
        </p:nvPicPr>
        <p:blipFill>
          <a:blip r:embed="rId7">
            <a:extLst>
              <a:ext uri="{28A0092B-C50C-407E-A947-70E740481C1C}">
                <a14:useLocalDpi xmlns:a14="http://schemas.microsoft.com/office/drawing/2010/main" xmlns="" val="0"/>
              </a:ext>
            </a:extLst>
          </a:blip>
          <a:srcRect b="11765"/>
          <a:stretch>
            <a:fillRect/>
          </a:stretch>
        </p:blipFill>
        <p:spPr bwMode="auto">
          <a:xfrm>
            <a:off x="2678114" y="5100179"/>
            <a:ext cx="973137" cy="68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2" name="Picture 30" descr="Sorter CSO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789363" y="5106529"/>
            <a:ext cx="9779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3513" name="Object 31"/>
          <p:cNvGraphicFramePr>
            <a:graphicFrameLocks noChangeAspect="1"/>
          </p:cNvGraphicFramePr>
          <p:nvPr>
            <p:extLst>
              <p:ext uri="{D42A27DB-BD31-4B8C-83A1-F6EECF244321}">
                <p14:modId xmlns:p14="http://schemas.microsoft.com/office/powerpoint/2010/main" xmlns="" val="158854859"/>
              </p:ext>
            </p:extLst>
          </p:nvPr>
        </p:nvGraphicFramePr>
        <p:xfrm>
          <a:off x="7199314" y="5089067"/>
          <a:ext cx="985837" cy="665163"/>
        </p:xfrm>
        <a:graphic>
          <a:graphicData uri="http://schemas.openxmlformats.org/presentationml/2006/ole">
            <p:oleObj spid="_x0000_s1157" name="Photo Editor Photo" r:id="rId9" imgW="4933333" imgH="6638095" progId="">
              <p:embed/>
            </p:oleObj>
          </a:graphicData>
        </a:graphic>
      </p:graphicFrame>
      <p:sp>
        <p:nvSpPr>
          <p:cNvPr id="63514" name="Rectangle 32"/>
          <p:cNvSpPr>
            <a:spLocks noChangeArrowheads="1"/>
          </p:cNvSpPr>
          <p:nvPr/>
        </p:nvSpPr>
        <p:spPr bwMode="gray">
          <a:xfrm>
            <a:off x="2713038" y="5862179"/>
            <a:ext cx="6711950"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80000" tIns="0" rIns="0" bIns="0"/>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75000"/>
              </a:spcBef>
              <a:buClr>
                <a:schemeClr val="tx1"/>
              </a:buClr>
              <a:buFont typeface="Wingdings" pitchFamily="2" charset="2"/>
              <a:buNone/>
            </a:pPr>
            <a:r>
              <a:rPr lang="de-DE" altLang="en-US" sz="1800" b="1">
                <a:latin typeface="Century Gothic" panose="020B0502020202020204" pitchFamily="34" charset="0"/>
                <a:cs typeface="Times New Roman" pitchFamily="18" charset="0"/>
              </a:rPr>
              <a:t>Pick         Sort        Pack       Load        Print        Ship</a:t>
            </a:r>
            <a:endParaRPr lang="en-GB" altLang="en-US" sz="1800" b="1">
              <a:latin typeface="Century Gothic" panose="020B0502020202020204" pitchFamily="34" charset="0"/>
              <a:cs typeface="Times New Roman" pitchFamily="18" charset="0"/>
            </a:endParaRPr>
          </a:p>
        </p:txBody>
      </p:sp>
      <p:sp>
        <p:nvSpPr>
          <p:cNvPr id="63515" name="AutoShape 32"/>
          <p:cNvSpPr>
            <a:spLocks noChangeArrowheads="1"/>
          </p:cNvSpPr>
          <p:nvPr/>
        </p:nvSpPr>
        <p:spPr bwMode="auto">
          <a:xfrm rot="5400000">
            <a:off x="2651919"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sp>
        <p:nvSpPr>
          <p:cNvPr id="63516" name="AutoShape 34"/>
          <p:cNvSpPr>
            <a:spLocks noChangeArrowheads="1"/>
          </p:cNvSpPr>
          <p:nvPr/>
        </p:nvSpPr>
        <p:spPr bwMode="auto">
          <a:xfrm rot="5400000">
            <a:off x="3794919"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sp>
        <p:nvSpPr>
          <p:cNvPr id="63517" name="AutoShape 35"/>
          <p:cNvSpPr>
            <a:spLocks noChangeArrowheads="1"/>
          </p:cNvSpPr>
          <p:nvPr/>
        </p:nvSpPr>
        <p:spPr bwMode="auto">
          <a:xfrm rot="5400000">
            <a:off x="4861719"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sp>
        <p:nvSpPr>
          <p:cNvPr id="63518" name="AutoShape 36"/>
          <p:cNvSpPr>
            <a:spLocks noChangeArrowheads="1"/>
          </p:cNvSpPr>
          <p:nvPr/>
        </p:nvSpPr>
        <p:spPr bwMode="auto">
          <a:xfrm rot="5400000">
            <a:off x="6036469"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sp>
        <p:nvSpPr>
          <p:cNvPr id="63519" name="AutoShape 37"/>
          <p:cNvSpPr>
            <a:spLocks noChangeArrowheads="1"/>
          </p:cNvSpPr>
          <p:nvPr/>
        </p:nvSpPr>
        <p:spPr bwMode="auto">
          <a:xfrm rot="5400000">
            <a:off x="7203282"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sp>
        <p:nvSpPr>
          <p:cNvPr id="63520" name="AutoShape 38"/>
          <p:cNvSpPr>
            <a:spLocks noChangeArrowheads="1"/>
          </p:cNvSpPr>
          <p:nvPr/>
        </p:nvSpPr>
        <p:spPr bwMode="auto">
          <a:xfrm rot="5400000">
            <a:off x="8290719" y="5624848"/>
            <a:ext cx="182563" cy="152400"/>
          </a:xfrm>
          <a:prstGeom prst="triangle">
            <a:avLst>
              <a:gd name="adj" fmla="val 50000"/>
            </a:avLst>
          </a:prstGeom>
          <a:solidFill>
            <a:srgbClr val="FF6600"/>
          </a:solidFill>
          <a:ln>
            <a:noFill/>
          </a:ln>
          <a:effectLst>
            <a:prstShdw prst="shdw17" dist="17961" dir="2700000">
              <a:srgbClr val="993D00"/>
            </a:prstShdw>
          </a:effectLst>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a:latin typeface="Century Gothic" panose="020B0502020202020204" pitchFamily="34" charset="0"/>
            </a:endParaRPr>
          </a:p>
        </p:txBody>
      </p:sp>
      <p:pic>
        <p:nvPicPr>
          <p:cNvPr id="63521" name="Picture 39" descr="Brochure%20Cover%20Pictur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442096">
            <a:off x="5257800" y="1875966"/>
            <a:ext cx="19050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Date Placeholder 3">
            <a:extLst>
              <a:ext uri="{FF2B5EF4-FFF2-40B4-BE49-F238E27FC236}">
                <a16:creationId xmlns:a16="http://schemas.microsoft.com/office/drawing/2014/main" xmlns="" id="{367DCB21-C141-48C5-A1B7-C1EF7872FD61}"/>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40" name="Slide Number Placeholder 5">
            <a:extLst>
              <a:ext uri="{FF2B5EF4-FFF2-40B4-BE49-F238E27FC236}">
                <a16:creationId xmlns:a16="http://schemas.microsoft.com/office/drawing/2014/main" xmlns="" id="{4578EFE9-71B3-4F5C-946A-53C2A6ACE236}"/>
              </a:ext>
            </a:extLst>
          </p:cNvPr>
          <p:cNvSpPr>
            <a:spLocks noGrp="1"/>
          </p:cNvSpPr>
          <p:nvPr>
            <p:ph type="sldNum" sz="quarter" idx="12"/>
          </p:nvPr>
        </p:nvSpPr>
        <p:spPr>
          <a:xfrm>
            <a:off x="11211718" y="6593554"/>
            <a:ext cx="656700" cy="226713"/>
          </a:xfrm>
        </p:spPr>
        <p:txBody>
          <a:bodyPr/>
          <a:lstStyle/>
          <a:p>
            <a:pPr algn="ctr"/>
            <a:r>
              <a:rPr lang="en-IN" sz="900" dirty="0">
                <a:solidFill>
                  <a:schemeClr val="tx1"/>
                </a:solidFill>
              </a:rPr>
              <a:t>41</a:t>
            </a:r>
          </a:p>
        </p:txBody>
      </p:sp>
      <p:sp>
        <p:nvSpPr>
          <p:cNvPr id="41" name="Footer Placeholder 3">
            <a:extLst>
              <a:ext uri="{FF2B5EF4-FFF2-40B4-BE49-F238E27FC236}">
                <a16:creationId xmlns:a16="http://schemas.microsoft.com/office/drawing/2014/main" xmlns="" id="{7627D7C1-B05D-4FC1-9726-20EA1FB0E209}"/>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37" name="Date Placeholder 2">
            <a:extLst>
              <a:ext uri="{FF2B5EF4-FFF2-40B4-BE49-F238E27FC236}">
                <a16:creationId xmlns:a16="http://schemas.microsoft.com/office/drawing/2014/main" xmlns="" id="{40B82E5C-C870-46BC-860F-08AC60E6E527}"/>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8" name="Footer Placeholder 3">
            <a:extLst>
              <a:ext uri="{FF2B5EF4-FFF2-40B4-BE49-F238E27FC236}">
                <a16:creationId xmlns:a16="http://schemas.microsoft.com/office/drawing/2014/main" xmlns="" id="{F8FFD076-0171-4791-8EAD-C6169B4373A6}"/>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42" name="Picture 2"/>
          <p:cNvPicPr>
            <a:picLocks noChangeAspect="1" noChangeArrowheads="1"/>
          </p:cNvPicPr>
          <p:nvPr/>
        </p:nvPicPr>
        <p:blipFill>
          <a:blip r:embed="rId11" cstate="print"/>
          <a:srcRect/>
          <a:stretch>
            <a:fillRect/>
          </a:stretch>
        </p:blipFill>
        <p:spPr bwMode="auto">
          <a:xfrm>
            <a:off x="11049000" y="0"/>
            <a:ext cx="1143000" cy="685800"/>
          </a:xfrm>
          <a:prstGeom prst="rect">
            <a:avLst/>
          </a:prstGeom>
          <a:noFill/>
          <a:ln w="9525">
            <a:noFill/>
            <a:miter lim="800000"/>
            <a:headEnd/>
            <a:tailEnd/>
          </a:ln>
          <a:effectLst/>
        </p:spPr>
      </p:pic>
      <p:sp>
        <p:nvSpPr>
          <p:cNvPr id="43" name="object 4"/>
          <p:cNvSpPr/>
          <p:nvPr/>
        </p:nvSpPr>
        <p:spPr>
          <a:xfrm>
            <a:off x="9144000" y="0"/>
            <a:ext cx="1905000" cy="419100"/>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6190346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16" y="780604"/>
            <a:ext cx="12036419" cy="4444294"/>
          </a:xfrm>
          <a:prstGeom prst="rect">
            <a:avLst/>
          </a:prstGeom>
        </p:spPr>
        <p:txBody>
          <a:bodyPr wrap="square">
            <a:spAutoFit/>
          </a:bodyPr>
          <a:lstStyle/>
          <a:p>
            <a:pPr marL="285750" indent="-285750" algn="just">
              <a:lnSpc>
                <a:spcPct val="17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Sales processes enabled for different types of customer groups - distributors/ Institutional/Parlours/Agents</a:t>
            </a:r>
          </a:p>
          <a:p>
            <a:pPr marL="285750"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Pricing models worked out based on backward pricing from MRP. Multiple levels of  discounts / statutory taxes/ surcharges / freight /</a:t>
            </a:r>
          </a:p>
          <a:p>
            <a:pPr algn="just">
              <a:buClr>
                <a:srgbClr val="3F3F60"/>
              </a:buClr>
              <a:buSzPct val="165000"/>
              <a:defRPr/>
            </a:pPr>
            <a:r>
              <a:rPr lang="en-IN" sz="1400" dirty="0">
                <a:solidFill>
                  <a:srgbClr val="000000"/>
                </a:solidFill>
                <a:latin typeface="Century Gothic" panose="020B0502020202020204" pitchFamily="34" charset="0"/>
              </a:rPr>
              <a:t>      payment terms is available</a:t>
            </a:r>
          </a:p>
          <a:p>
            <a:pPr marL="285750" indent="-285750" algn="just">
              <a:lnSpc>
                <a:spcPct val="150000"/>
              </a:lnSpc>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Route wise sales Interface – Trip Sheet  for Handling the </a:t>
            </a:r>
            <a:r>
              <a:rPr lang="en-US" altLang="en-US" sz="1400" dirty="0">
                <a:solidFill>
                  <a:srgbClr val="0000FF"/>
                </a:solidFill>
                <a:latin typeface="Century Gothic" panose="020B0502020202020204" pitchFamily="34" charset="0"/>
                <a:cs typeface="Calibri" panose="020F0502020204030204" pitchFamily="34" charset="0"/>
              </a:rPr>
              <a:t>Dairy</a:t>
            </a:r>
            <a:r>
              <a:rPr lang="en-US" altLang="en-US" sz="1400" dirty="0">
                <a:solidFill>
                  <a:srgbClr val="0000FF"/>
                </a:solidFill>
                <a:latin typeface="Century Gothic" panose="020B0502020202020204" pitchFamily="34" charset="0"/>
                <a:cs typeface="Times New Roman" panose="02020603050405020304" pitchFamily="18" charset="0"/>
              </a:rPr>
              <a:t> </a:t>
            </a:r>
            <a:r>
              <a:rPr lang="en-US" altLang="en-US" sz="1400" dirty="0">
                <a:solidFill>
                  <a:srgbClr val="0000FF"/>
                </a:solidFill>
                <a:latin typeface="Century Gothic" panose="020B0502020202020204" pitchFamily="34" charset="0"/>
                <a:cs typeface="Calibri" panose="020F0502020204030204" pitchFamily="34" charset="0"/>
              </a:rPr>
              <a:t>Industries</a:t>
            </a:r>
            <a:r>
              <a:rPr lang="en-US" altLang="en-US" sz="1400" dirty="0">
                <a:solidFill>
                  <a:srgbClr val="0000FF"/>
                </a:solidFill>
                <a:latin typeface="Century Gothic" panose="020B0502020202020204" pitchFamily="34" charset="0"/>
                <a:cs typeface="Times New Roman" panose="02020603050405020304" pitchFamily="18" charset="0"/>
              </a:rPr>
              <a:t> </a:t>
            </a:r>
            <a:r>
              <a:rPr lang="en-US" altLang="en-US" sz="1400" dirty="0">
                <a:solidFill>
                  <a:srgbClr val="0000FF"/>
                </a:solidFill>
                <a:latin typeface="Century Gothic" panose="020B0502020202020204" pitchFamily="34" charset="0"/>
                <a:cs typeface="Calibri" panose="020F0502020204030204" pitchFamily="34" charset="0"/>
              </a:rPr>
              <a:t>mass</a:t>
            </a:r>
            <a:r>
              <a:rPr lang="en-US" altLang="en-US" sz="1400" dirty="0">
                <a:solidFill>
                  <a:srgbClr val="0000FF"/>
                </a:solidFill>
                <a:latin typeface="Century Gothic" panose="020B0502020202020204" pitchFamily="34" charset="0"/>
                <a:cs typeface="Times New Roman" panose="02020603050405020304" pitchFamily="18" charset="0"/>
              </a:rPr>
              <a:t> </a:t>
            </a:r>
            <a:r>
              <a:rPr lang="en-US" altLang="en-US" sz="1400" dirty="0">
                <a:solidFill>
                  <a:srgbClr val="0000FF"/>
                </a:solidFill>
                <a:latin typeface="Century Gothic" panose="020B0502020202020204" pitchFamily="34" charset="0"/>
                <a:cs typeface="Calibri" panose="020F0502020204030204" pitchFamily="34" charset="0"/>
              </a:rPr>
              <a:t>sales</a:t>
            </a:r>
            <a:r>
              <a:rPr lang="en-US" altLang="en-US" sz="1400" dirty="0">
                <a:solidFill>
                  <a:srgbClr val="0000FF"/>
                </a:solidFill>
                <a:latin typeface="Century Gothic" panose="020B0502020202020204" pitchFamily="34" charset="0"/>
                <a:cs typeface="Times New Roman" panose="02020603050405020304" pitchFamily="18" charset="0"/>
              </a:rPr>
              <a:t> </a:t>
            </a:r>
            <a:r>
              <a:rPr lang="en-US" altLang="en-US" sz="1400" dirty="0">
                <a:solidFill>
                  <a:srgbClr val="0000FF"/>
                </a:solidFill>
                <a:latin typeface="Century Gothic" panose="020B0502020202020204" pitchFamily="34" charset="0"/>
                <a:cs typeface="Calibri" panose="020F0502020204030204" pitchFamily="34" charset="0"/>
              </a:rPr>
              <a:t>process</a:t>
            </a:r>
            <a:r>
              <a:rPr lang="en-US" altLang="en-US" sz="1400" dirty="0">
                <a:solidFill>
                  <a:srgbClr val="0000FF"/>
                </a:solidFill>
                <a:latin typeface="Century Gothic" panose="020B0502020202020204" pitchFamily="34" charset="0"/>
                <a:cs typeface="Times New Roman" panose="02020603050405020304" pitchFamily="18" charset="0"/>
              </a:rPr>
              <a:t> </a:t>
            </a:r>
            <a:r>
              <a:rPr lang="en-US" altLang="en-US" sz="1400" dirty="0">
                <a:solidFill>
                  <a:srgbClr val="0000FF"/>
                </a:solidFill>
                <a:latin typeface="Century Gothic" panose="020B0502020202020204" pitchFamily="34" charset="0"/>
                <a:cs typeface="Calibri" panose="020F0502020204030204" pitchFamily="34" charset="0"/>
              </a:rPr>
              <a:t>smoothly</a:t>
            </a:r>
            <a:endParaRPr lang="en-US" altLang="en-US" sz="1400" dirty="0">
              <a:latin typeface="Century Gothic" panose="020B0502020202020204" pitchFamily="34" charset="0"/>
              <a:cs typeface="Calibri" panose="020F0502020204030204" pitchFamily="34" charset="0"/>
            </a:endParaRP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Route wise Trip Sheet Print</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Handles despatch of Milk and Crates to Agents Route wise</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Handles Cash and Check amount </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Stock check of the Truck Quantity and Despatched Quantity</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Handles Leakages/Shortages/Miscellaneous Quantity</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Approval process of the Trip Sheet after checking the Collection Amount </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Handles Inventory/ Customer Invoices </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Indents for Next day will be created automatically</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Auto Clearing of Customer Invoices on FIFO method</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Handles Returnable Crates </a:t>
            </a:r>
          </a:p>
          <a:p>
            <a:pPr marL="742950" lvl="1"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  Information Related to agents(Openings &amp; Dues)</a:t>
            </a:r>
          </a:p>
          <a:p>
            <a:pPr marL="285750"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Scheme Process - Incentive calculation done based on volume / value/Slab Base  for each transaction without manual intervention for period/Quarterly and automatic adjustment   of quantity in Orders</a:t>
            </a:r>
          </a:p>
          <a:p>
            <a:pPr marL="285750" indent="-285750" algn="just">
              <a:buClr>
                <a:srgbClr val="3F3F60"/>
              </a:buClr>
              <a:buSzPct val="165000"/>
              <a:buFont typeface="Arial" panose="020B0604020202020204" pitchFamily="34" charset="0"/>
              <a:buChar char="•"/>
              <a:defRPr/>
            </a:pPr>
            <a:r>
              <a:rPr lang="en-IN" sz="1400" dirty="0">
                <a:solidFill>
                  <a:srgbClr val="000000"/>
                </a:solidFill>
                <a:latin typeface="Century Gothic" panose="020B0502020202020204" pitchFamily="34" charset="0"/>
              </a:rPr>
              <a:t>Procurement and Input Process for distributing of goods to the agents</a:t>
            </a:r>
          </a:p>
          <a:p>
            <a:pPr marL="285750" indent="-285750" algn="just">
              <a:buClr>
                <a:srgbClr val="3F3F60"/>
              </a:buClr>
              <a:buSzPct val="165000"/>
              <a:buFont typeface="Arial" panose="020B0604020202020204" pitchFamily="34" charset="0"/>
              <a:buChar char="•"/>
              <a:defRPr/>
            </a:pPr>
            <a:r>
              <a:rPr lang="en-US" sz="1400" dirty="0">
                <a:solidFill>
                  <a:srgbClr val="000000"/>
                </a:solidFill>
                <a:latin typeface="Century Gothic" panose="020B0502020202020204" pitchFamily="34" charset="0"/>
              </a:rPr>
              <a:t>Integration with Hand held device</a:t>
            </a:r>
            <a:endParaRPr lang="en-IN" sz="1400" dirty="0">
              <a:solidFill>
                <a:srgbClr val="000000"/>
              </a:solidFill>
              <a:latin typeface="Century Gothic" panose="020B0502020202020204" pitchFamily="34" charset="0"/>
            </a:endParaRPr>
          </a:p>
        </p:txBody>
      </p:sp>
      <p:sp>
        <p:nvSpPr>
          <p:cNvPr id="4" name="Title 1">
            <a:extLst>
              <a:ext uri="{FF2B5EF4-FFF2-40B4-BE49-F238E27FC236}">
                <a16:creationId xmlns:a16="http://schemas.microsoft.com/office/drawing/2014/main" xmlns="" id="{1AD4D294-BE89-45D1-B026-A8B9C42C0DD9}"/>
              </a:ext>
            </a:extLst>
          </p:cNvPr>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Our Dairy Solution - SD Offerings</a:t>
            </a:r>
          </a:p>
        </p:txBody>
      </p:sp>
      <p:sp>
        <p:nvSpPr>
          <p:cNvPr id="7" name="Date Placeholder 3">
            <a:extLst>
              <a:ext uri="{FF2B5EF4-FFF2-40B4-BE49-F238E27FC236}">
                <a16:creationId xmlns:a16="http://schemas.microsoft.com/office/drawing/2014/main" xmlns="" id="{89A3735D-9A5E-4FE5-80EE-EB8A3117C811}"/>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9" name="Slide Number Placeholder 5">
            <a:extLst>
              <a:ext uri="{FF2B5EF4-FFF2-40B4-BE49-F238E27FC236}">
                <a16:creationId xmlns:a16="http://schemas.microsoft.com/office/drawing/2014/main" xmlns="" id="{562A26F9-B9E8-4707-B8D6-500C79F842C1}"/>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42</a:t>
            </a:r>
          </a:p>
        </p:txBody>
      </p:sp>
      <p:sp>
        <p:nvSpPr>
          <p:cNvPr id="10" name="Footer Placeholder 3">
            <a:extLst>
              <a:ext uri="{FF2B5EF4-FFF2-40B4-BE49-F238E27FC236}">
                <a16:creationId xmlns:a16="http://schemas.microsoft.com/office/drawing/2014/main" xmlns="" id="{F44FFC35-4738-4184-A82D-9044EBB60D17}"/>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F5577822-D283-4697-AC36-7C67C9C38B0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1" name="Footer Placeholder 3">
            <a:extLst>
              <a:ext uri="{FF2B5EF4-FFF2-40B4-BE49-F238E27FC236}">
                <a16:creationId xmlns:a16="http://schemas.microsoft.com/office/drawing/2014/main" xmlns="" id="{567420C2-31E5-4476-ACC4-FF181EA5C395}"/>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2"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418584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Our Dairy Solution - SD Offerings</a:t>
            </a:r>
          </a:p>
        </p:txBody>
      </p:sp>
      <p:sp>
        <p:nvSpPr>
          <p:cNvPr id="9" name="Content Placeholder 8"/>
          <p:cNvSpPr>
            <a:spLocks noGrp="1"/>
          </p:cNvSpPr>
          <p:nvPr>
            <p:ph idx="1"/>
          </p:nvPr>
        </p:nvSpPr>
        <p:spPr>
          <a:xfrm>
            <a:off x="1352818" y="892597"/>
            <a:ext cx="10515600" cy="3086975"/>
          </a:xfrm>
        </p:spPr>
        <p:txBody>
          <a:bodyPr>
            <a:normAutofit/>
          </a:bodyPr>
          <a:lstStyle/>
          <a:p>
            <a:pPr lvl="0">
              <a:buSzPct val="100000"/>
              <a:defRPr/>
            </a:pPr>
            <a:r>
              <a:rPr lang="en-US" sz="1800" dirty="0">
                <a:latin typeface="Century Gothic" panose="020B0502020202020204" pitchFamily="34" charset="0"/>
              </a:rPr>
              <a:t>Handles Returnable Packaging</a:t>
            </a:r>
          </a:p>
          <a:p>
            <a:pPr lvl="0">
              <a:buSzPct val="100000"/>
              <a:defRPr/>
            </a:pPr>
            <a:r>
              <a:rPr lang="en-US" sz="1800" dirty="0">
                <a:latin typeface="Century Gothic" panose="020B0502020202020204" pitchFamily="34" charset="0"/>
              </a:rPr>
              <a:t>Direct Store Delivery (Trip Sheet)</a:t>
            </a:r>
          </a:p>
          <a:p>
            <a:pPr lvl="0">
              <a:buSzPct val="100000"/>
              <a:defRPr/>
            </a:pPr>
            <a:r>
              <a:rPr lang="en-US" sz="1800" dirty="0">
                <a:latin typeface="Century Gothic" panose="020B0502020202020204" pitchFamily="34" charset="0"/>
              </a:rPr>
              <a:t>Transport Management </a:t>
            </a:r>
          </a:p>
          <a:p>
            <a:pPr lvl="0">
              <a:buSzPct val="100000"/>
              <a:defRPr/>
            </a:pPr>
            <a:r>
              <a:rPr lang="en-US" sz="1800" dirty="0">
                <a:latin typeface="Century Gothic" panose="020B0502020202020204" pitchFamily="34" charset="0"/>
              </a:rPr>
              <a:t>Integration with Hand held device</a:t>
            </a:r>
          </a:p>
          <a:p>
            <a:pPr lvl="0">
              <a:buSzPct val="100000"/>
              <a:defRPr/>
            </a:pPr>
            <a:r>
              <a:rPr lang="en-US" sz="1800" dirty="0">
                <a:latin typeface="Century Gothic" panose="020B0502020202020204" pitchFamily="34" charset="0"/>
              </a:rPr>
              <a:t>Integration with POS </a:t>
            </a:r>
          </a:p>
          <a:p>
            <a:pPr lvl="0">
              <a:buSzPct val="100000"/>
              <a:defRPr/>
            </a:pPr>
            <a:r>
              <a:rPr lang="en-US" sz="1800" dirty="0">
                <a:latin typeface="Century Gothic" panose="020B0502020202020204" pitchFamily="34" charset="0"/>
              </a:rPr>
              <a:t>Integration with customer legacy systems </a:t>
            </a:r>
          </a:p>
        </p:txBody>
      </p:sp>
      <p:pic>
        <p:nvPicPr>
          <p:cNvPr id="8" name="Picture 14" descr="thumbs-up-down-icons"/>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85685" y="880594"/>
            <a:ext cx="701675" cy="644525"/>
          </a:xfrm>
          <a:prstGeom prst="rect">
            <a:avLst/>
          </a:prstGeom>
          <a:noFill/>
          <a:ln w="9525">
            <a:noFill/>
            <a:miter lim="800000"/>
            <a:headEnd/>
            <a:tailEnd/>
          </a:ln>
        </p:spPr>
      </p:pic>
      <p:sp>
        <p:nvSpPr>
          <p:cNvPr id="11" name="Date Placeholder 3">
            <a:extLst>
              <a:ext uri="{FF2B5EF4-FFF2-40B4-BE49-F238E27FC236}">
                <a16:creationId xmlns:a16="http://schemas.microsoft.com/office/drawing/2014/main" xmlns="" id="{17A64E3B-F3BC-4792-B480-802F78D8AD23}"/>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3" name="Footer Placeholder 3">
            <a:extLst>
              <a:ext uri="{FF2B5EF4-FFF2-40B4-BE49-F238E27FC236}">
                <a16:creationId xmlns:a16="http://schemas.microsoft.com/office/drawing/2014/main" xmlns="" id="{E243402D-594D-4CDC-99B5-E94B29542295}"/>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10" name="Date Placeholder 2">
            <a:extLst>
              <a:ext uri="{FF2B5EF4-FFF2-40B4-BE49-F238E27FC236}">
                <a16:creationId xmlns:a16="http://schemas.microsoft.com/office/drawing/2014/main" xmlns="" id="{706A325C-8751-4FE0-9912-F2192E3E1A42}"/>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4" name="Footer Placeholder 3">
            <a:extLst>
              <a:ext uri="{FF2B5EF4-FFF2-40B4-BE49-F238E27FC236}">
                <a16:creationId xmlns:a16="http://schemas.microsoft.com/office/drawing/2014/main" xmlns="" id="{A2923020-59B1-4069-8B86-7AB9F7B09A7B}"/>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5" name="Slide Number Placeholder 4">
            <a:extLst>
              <a:ext uri="{FF2B5EF4-FFF2-40B4-BE49-F238E27FC236}">
                <a16:creationId xmlns:a16="http://schemas.microsoft.com/office/drawing/2014/main" xmlns="" id="{393A872F-6CBE-41C6-ACF8-4F0AA8E7DE9E}"/>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43</a:t>
            </a:r>
          </a:p>
        </p:txBody>
      </p:sp>
      <p:pic>
        <p:nvPicPr>
          <p:cNvPr id="12"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6"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128989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49" y="44824"/>
            <a:ext cx="10515600" cy="618385"/>
          </a:xfrm>
        </p:spPr>
        <p:txBody>
          <a:bodyPr vert="horz" lIns="91440" tIns="45720" rIns="91440" bIns="45720" rtlCol="0" anchor="ctr">
            <a:normAutofit/>
          </a:bodyPr>
          <a:lstStyle/>
          <a:p>
            <a:r>
              <a:rPr lang="en-US" sz="2000" dirty="0">
                <a:latin typeface="Century Gothic" panose="020B0502020202020204" pitchFamily="34" charset="0"/>
              </a:rPr>
              <a:t>Improve Sales Efficiency</a:t>
            </a:r>
            <a:endParaRPr lang="en-IN" sz="2000" dirty="0">
              <a:latin typeface="Century Gothic" panose="020B0502020202020204" pitchFamily="34" charset="0"/>
            </a:endParaRPr>
          </a:p>
        </p:txBody>
      </p:sp>
      <p:grpSp>
        <p:nvGrpSpPr>
          <p:cNvPr id="13" name="Group 15"/>
          <p:cNvGrpSpPr>
            <a:grpSpLocks/>
          </p:cNvGrpSpPr>
          <p:nvPr/>
        </p:nvGrpSpPr>
        <p:grpSpPr bwMode="auto">
          <a:xfrm>
            <a:off x="2362201" y="1035604"/>
            <a:ext cx="7467599" cy="2057399"/>
            <a:chOff x="838200" y="1438275"/>
            <a:chExt cx="7468207" cy="2057423"/>
          </a:xfrm>
        </p:grpSpPr>
        <p:sp>
          <p:nvSpPr>
            <p:cNvPr id="14" name="Rectangle 28"/>
            <p:cNvSpPr>
              <a:spLocks noChangeArrowheads="1"/>
            </p:cNvSpPr>
            <p:nvPr/>
          </p:nvSpPr>
          <p:spPr bwMode="gray">
            <a:xfrm>
              <a:off x="838200" y="1438275"/>
              <a:ext cx="2281312" cy="20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latin typeface="Century Gothic" panose="020B0502020202020204" pitchFamily="34" charset="0"/>
                </a:rPr>
                <a:t>Challenges</a:t>
              </a:r>
            </a:p>
          </p:txBody>
        </p:sp>
        <p:sp>
          <p:nvSpPr>
            <p:cNvPr id="15" name="Rectangle 29"/>
            <p:cNvSpPr>
              <a:spLocks noChangeArrowheads="1"/>
            </p:cNvSpPr>
            <p:nvPr/>
          </p:nvSpPr>
          <p:spPr bwMode="gray">
            <a:xfrm>
              <a:off x="3527343" y="1727019"/>
              <a:ext cx="4779064" cy="162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Protect market share</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Meet retailer requirements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Improve sales force productivity </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Get visibility in the sales process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Get closer to the customer</a:t>
              </a:r>
            </a:p>
          </p:txBody>
        </p:sp>
        <p:pic>
          <p:nvPicPr>
            <p:cNvPr id="16" name="Picture 30" descr="CP_Shelf_dairy_low"/>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027" b="28585"/>
            <a:stretch/>
          </p:blipFill>
          <p:spPr bwMode="gray">
            <a:xfrm>
              <a:off x="894816" y="1695454"/>
              <a:ext cx="2514805" cy="1800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19"/>
          <p:cNvGrpSpPr>
            <a:grpSpLocks/>
          </p:cNvGrpSpPr>
          <p:nvPr/>
        </p:nvGrpSpPr>
        <p:grpSpPr bwMode="auto">
          <a:xfrm>
            <a:off x="2370139" y="3254929"/>
            <a:ext cx="7959725" cy="2431079"/>
            <a:chOff x="55" y="2241"/>
            <a:chExt cx="3055" cy="1826"/>
          </a:xfrm>
        </p:grpSpPr>
        <p:grpSp>
          <p:nvGrpSpPr>
            <p:cNvPr id="18" name="Group 20"/>
            <p:cNvGrpSpPr>
              <a:grpSpLocks/>
            </p:cNvGrpSpPr>
            <p:nvPr/>
          </p:nvGrpSpPr>
          <p:grpSpPr bwMode="auto">
            <a:xfrm>
              <a:off x="55" y="2241"/>
              <a:ext cx="3055" cy="1826"/>
              <a:chOff x="95" y="2241"/>
              <a:chExt cx="3055" cy="1826"/>
            </a:xfrm>
          </p:grpSpPr>
          <p:sp>
            <p:nvSpPr>
              <p:cNvPr id="21" name="Rectangle 22"/>
              <p:cNvSpPr>
                <a:spLocks noChangeArrowheads="1"/>
              </p:cNvSpPr>
              <p:nvPr/>
            </p:nvSpPr>
            <p:spPr bwMode="gray">
              <a:xfrm>
                <a:off x="95" y="2241"/>
                <a:ext cx="27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400" b="1" dirty="0">
                    <a:latin typeface="Century Gothic" panose="020B0502020202020204" pitchFamily="34" charset="0"/>
                  </a:rPr>
                  <a:t>Our Dairy Solution Can Help You</a:t>
                </a:r>
              </a:p>
            </p:txBody>
          </p:sp>
          <p:pic>
            <p:nvPicPr>
              <p:cNvPr id="22" name="Picture 23"/>
              <p:cNvPicPr>
                <a:picLocks noChangeArrowheads="1"/>
              </p:cNvPicPr>
              <p:nvPr/>
            </p:nvPicPr>
            <p:blipFill rotWithShape="1">
              <a:blip r:embed="rId3" cstate="print">
                <a:extLst>
                  <a:ext uri="{28A0092B-C50C-407E-A947-70E740481C1C}">
                    <a14:useLocalDpi xmlns:a14="http://schemas.microsoft.com/office/drawing/2010/main" xmlns="" val="0"/>
                  </a:ext>
                </a:extLst>
              </a:blip>
              <a:srcRect b="49466"/>
              <a:stretch/>
            </p:blipFill>
            <p:spPr bwMode="auto">
              <a:xfrm>
                <a:off x="105" y="2459"/>
                <a:ext cx="997" cy="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4"/>
              <p:cNvSpPr>
                <a:spLocks noChangeArrowheads="1"/>
              </p:cNvSpPr>
              <p:nvPr/>
            </p:nvSpPr>
            <p:spPr bwMode="gray">
              <a:xfrm>
                <a:off x="1244" y="2564"/>
                <a:ext cx="1906" cy="1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3500"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Tx/>
                  <a:buFontTx/>
                  <a:buNone/>
                </a:pPr>
                <a:endParaRPr lang="de-DE" altLang="en-US" sz="1200" b="1">
                  <a:latin typeface="Century Gothic" panose="020B0502020202020204" pitchFamily="34" charset="0"/>
                </a:endParaRPr>
              </a:p>
            </p:txBody>
          </p:sp>
        </p:grpSp>
        <p:sp>
          <p:nvSpPr>
            <p:cNvPr id="19" name="Rectangle 25"/>
            <p:cNvSpPr>
              <a:spLocks noChangeArrowheads="1"/>
            </p:cNvSpPr>
            <p:nvPr/>
          </p:nvSpPr>
          <p:spPr bwMode="gray">
            <a:xfrm>
              <a:off x="1110" y="2505"/>
              <a:ext cx="1925" cy="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0975" indent="-180975" eaLnBrk="0" hangingPunct="0">
                <a:spcBef>
                  <a:spcPct val="20000"/>
                </a:spcBef>
                <a:buClr>
                  <a:srgbClr val="3F3F60"/>
                </a:buClr>
                <a:buFont typeface="Wingdings" pitchFamily="2" charset="2"/>
                <a:buChar char="§"/>
                <a:defRPr sz="1600">
                  <a:solidFill>
                    <a:schemeClr val="tx1"/>
                  </a:solidFill>
                  <a:latin typeface="Arial" charset="0"/>
                </a:defRPr>
              </a:lvl1pPr>
              <a:lvl2pPr marL="742950" indent="-285750" eaLnBrk="0" hangingPunct="0">
                <a:spcBef>
                  <a:spcPct val="20000"/>
                </a:spcBef>
                <a:buClr>
                  <a:srgbClr val="3F3F60"/>
                </a:buClr>
                <a:buFont typeface="Wingdings" pitchFamily="2" charset="2"/>
                <a:buChar char="§"/>
                <a:defRPr sz="1600">
                  <a:solidFill>
                    <a:schemeClr val="tx1"/>
                  </a:solidFill>
                  <a:latin typeface="Arial" charset="0"/>
                </a:defRPr>
              </a:lvl2pPr>
              <a:lvl3pPr marL="1143000" indent="-228600" eaLnBrk="0" hangingPunct="0">
                <a:spcBef>
                  <a:spcPct val="20000"/>
                </a:spcBef>
                <a:buClr>
                  <a:srgbClr val="3F3F60"/>
                </a:buClr>
                <a:buFont typeface="Wingdings" pitchFamily="2" charset="2"/>
                <a:buChar char="§"/>
                <a:defRPr sz="1400">
                  <a:solidFill>
                    <a:schemeClr val="tx1"/>
                  </a:solidFill>
                  <a:latin typeface="Arial" charset="0"/>
                </a:defRPr>
              </a:lvl3pPr>
              <a:lvl4pPr marL="1600200" indent="-228600" eaLnBrk="0" hangingPunct="0">
                <a:spcBef>
                  <a:spcPct val="20000"/>
                </a:spcBef>
                <a:buClr>
                  <a:srgbClr val="3F3F60"/>
                </a:buClr>
                <a:buFont typeface="Wingdings" pitchFamily="2" charset="2"/>
                <a:buChar char="§"/>
                <a:defRPr sz="1200">
                  <a:solidFill>
                    <a:schemeClr val="tx1"/>
                  </a:solidFill>
                  <a:latin typeface="Arial" charset="0"/>
                </a:defRPr>
              </a:lvl4pPr>
              <a:lvl5pPr marL="2057400" indent="-228600" eaLnBrk="0" hangingPunct="0">
                <a:spcBef>
                  <a:spcPct val="20000"/>
                </a:spcBef>
                <a:buClr>
                  <a:srgbClr val="3F3F60"/>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3F3F60"/>
                </a:buClr>
                <a:buFont typeface="Wingdings" pitchFamily="2" charset="2"/>
                <a:buChar char="§"/>
                <a:defRPr sz="1200">
                  <a:solidFill>
                    <a:schemeClr val="tx1"/>
                  </a:solidFill>
                  <a:latin typeface="Arial" charset="0"/>
                </a:defRPr>
              </a:lvl9pPr>
            </a:lstStyle>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Plan, track, control, and optimize sales performance</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Expand service processes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Strengthen collaboration with partners and key customers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Track indirect sales and customers</a:t>
              </a:r>
            </a:p>
            <a:p>
              <a:pPr eaLnBrk="1" hangingPunct="1">
                <a:spcBef>
                  <a:spcPct val="50000"/>
                </a:spcBef>
                <a:buClr>
                  <a:schemeClr val="tx1">
                    <a:lumMod val="50000"/>
                    <a:lumOff val="50000"/>
                  </a:schemeClr>
                </a:buClr>
                <a:buSzPct val="90000"/>
                <a:buFont typeface="Wingdings" pitchFamily="2" charset="2"/>
                <a:buChar char="n"/>
              </a:pPr>
              <a:r>
                <a:rPr lang="en-US" altLang="en-US" sz="1400" b="1" dirty="0">
                  <a:latin typeface="Century Gothic" panose="020B0502020202020204" pitchFamily="34" charset="0"/>
                </a:rPr>
                <a:t>Ensure correct handling of rebates</a:t>
              </a:r>
            </a:p>
            <a:p>
              <a:pPr marL="0" indent="0" eaLnBrk="1" hangingPunct="1">
                <a:spcBef>
                  <a:spcPct val="50000"/>
                </a:spcBef>
                <a:buClrTx/>
                <a:buSzPct val="90000"/>
                <a:buNone/>
              </a:pPr>
              <a:endParaRPr lang="en-US" altLang="en-US" sz="1200" b="1" dirty="0">
                <a:latin typeface="Century Gothic" panose="020B0502020202020204" pitchFamily="34" charset="0"/>
              </a:endParaRPr>
            </a:p>
            <a:p>
              <a:pPr eaLnBrk="1" hangingPunct="1">
                <a:spcBef>
                  <a:spcPct val="50000"/>
                </a:spcBef>
                <a:buClrTx/>
                <a:buSzPct val="90000"/>
                <a:buFont typeface="Wingdings" pitchFamily="2" charset="2"/>
                <a:buChar char="n"/>
              </a:pPr>
              <a:endParaRPr lang="en-US" altLang="en-US" sz="1200" b="1" dirty="0">
                <a:latin typeface="Century Gothic" panose="020B0502020202020204" pitchFamily="34" charset="0"/>
              </a:endParaRPr>
            </a:p>
          </p:txBody>
        </p:sp>
      </p:grpSp>
      <p:sp>
        <p:nvSpPr>
          <p:cNvPr id="20" name="Date Placeholder 3">
            <a:extLst>
              <a:ext uri="{FF2B5EF4-FFF2-40B4-BE49-F238E27FC236}">
                <a16:creationId xmlns:a16="http://schemas.microsoft.com/office/drawing/2014/main" xmlns="" id="{E33D93FC-A058-4832-BE4F-A6C8046F7442}"/>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25" name="Slide Number Placeholder 5">
            <a:extLst>
              <a:ext uri="{FF2B5EF4-FFF2-40B4-BE49-F238E27FC236}">
                <a16:creationId xmlns:a16="http://schemas.microsoft.com/office/drawing/2014/main" xmlns="" id="{AA3FC8CA-628A-444A-BEB2-4285798B7109}"/>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44</a:t>
            </a:r>
          </a:p>
        </p:txBody>
      </p:sp>
      <p:sp>
        <p:nvSpPr>
          <p:cNvPr id="26" name="Footer Placeholder 3">
            <a:extLst>
              <a:ext uri="{FF2B5EF4-FFF2-40B4-BE49-F238E27FC236}">
                <a16:creationId xmlns:a16="http://schemas.microsoft.com/office/drawing/2014/main" xmlns="" id="{B552377E-C3AE-4D24-9648-960136766AB4}"/>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24" name="Date Placeholder 2">
            <a:extLst>
              <a:ext uri="{FF2B5EF4-FFF2-40B4-BE49-F238E27FC236}">
                <a16:creationId xmlns:a16="http://schemas.microsoft.com/office/drawing/2014/main" xmlns="" id="{98165450-46FE-4EAB-B383-9B79D3011F36}"/>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27" name="Footer Placeholder 3">
            <a:extLst>
              <a:ext uri="{FF2B5EF4-FFF2-40B4-BE49-F238E27FC236}">
                <a16:creationId xmlns:a16="http://schemas.microsoft.com/office/drawing/2014/main" xmlns="" id="{3CADD59F-CFDF-46F5-802F-9E7D627C4B66}"/>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28" name="Picture 2"/>
          <p:cNvPicPr>
            <a:picLocks noChangeAspect="1" noChangeArrowheads="1"/>
          </p:cNvPicPr>
          <p:nvPr/>
        </p:nvPicPr>
        <p:blipFill>
          <a:blip r:embed="rId4" cstate="print"/>
          <a:srcRect/>
          <a:stretch>
            <a:fillRect/>
          </a:stretch>
        </p:blipFill>
        <p:spPr bwMode="auto">
          <a:xfrm>
            <a:off x="11049000" y="0"/>
            <a:ext cx="1143000" cy="685800"/>
          </a:xfrm>
          <a:prstGeom prst="rect">
            <a:avLst/>
          </a:prstGeom>
          <a:noFill/>
          <a:ln w="9525">
            <a:noFill/>
            <a:miter lim="800000"/>
            <a:headEnd/>
            <a:tailEnd/>
          </a:ln>
          <a:effectLst/>
        </p:spPr>
      </p:pic>
      <p:sp>
        <p:nvSpPr>
          <p:cNvPr id="29" name="object 4"/>
          <p:cNvSpPr/>
          <p:nvPr/>
        </p:nvSpPr>
        <p:spPr>
          <a:xfrm>
            <a:off x="9144000" y="0"/>
            <a:ext cx="1905000" cy="4191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38826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vert="horz" lIns="91440" tIns="45720" rIns="91440" bIns="45720" rtlCol="0" anchor="ctr">
            <a:normAutofit/>
          </a:bodyPr>
          <a:lstStyle/>
          <a:p>
            <a:r>
              <a:rPr lang="en-US" sz="2800" dirty="0">
                <a:latin typeface="Arial Narrow" panose="020B0606020202030204" pitchFamily="34" charset="0"/>
              </a:rPr>
              <a:t> </a:t>
            </a:r>
            <a:r>
              <a:rPr lang="en-US" sz="2000" dirty="0">
                <a:latin typeface="Century Gothic" panose="020B0502020202020204" pitchFamily="34" charset="0"/>
              </a:rPr>
              <a:t>Our Dairy Solution – FICO Offerings</a:t>
            </a:r>
          </a:p>
        </p:txBody>
      </p:sp>
      <p:sp>
        <p:nvSpPr>
          <p:cNvPr id="2" name="Content Placeholder 1"/>
          <p:cNvSpPr>
            <a:spLocks noGrp="1"/>
          </p:cNvSpPr>
          <p:nvPr>
            <p:ph idx="1"/>
          </p:nvPr>
        </p:nvSpPr>
        <p:spPr>
          <a:xfrm>
            <a:off x="1024468" y="892598"/>
            <a:ext cx="10515600" cy="4336226"/>
          </a:xfrm>
        </p:spPr>
        <p:txBody>
          <a:bodyPr>
            <a:noAutofit/>
          </a:bodyPr>
          <a:lstStyle/>
          <a:p>
            <a:pPr marL="285750" indent="-285750" algn="just">
              <a:buSzPct val="120000"/>
              <a:defRPr/>
            </a:pPr>
            <a:r>
              <a:rPr lang="en-US" sz="1400" dirty="0">
                <a:latin typeface="Century Gothic" panose="020B0502020202020204" pitchFamily="34" charset="0"/>
              </a:rPr>
              <a:t>Meeting local legal and fiscal requirements</a:t>
            </a:r>
          </a:p>
          <a:p>
            <a:pPr marL="285750" indent="-285750" algn="just">
              <a:buSzPct val="120000"/>
              <a:defRPr/>
            </a:pPr>
            <a:r>
              <a:rPr lang="en-US" sz="1400" dirty="0">
                <a:latin typeface="Century Gothic" panose="020B0502020202020204" pitchFamily="34" charset="0"/>
              </a:rPr>
              <a:t>Improving administrative activities efficiency</a:t>
            </a:r>
          </a:p>
          <a:p>
            <a:pPr marL="285750" indent="-285750" algn="just">
              <a:buSzPct val="120000"/>
              <a:defRPr/>
            </a:pPr>
            <a:r>
              <a:rPr lang="en-US" sz="1400" dirty="0">
                <a:latin typeface="Century Gothic" panose="020B0502020202020204" pitchFamily="34" charset="0"/>
              </a:rPr>
              <a:t>Complex payments to Producers</a:t>
            </a:r>
          </a:p>
          <a:p>
            <a:pPr marL="285750" indent="-285750" algn="just">
              <a:buSzPct val="120000"/>
              <a:defRPr/>
            </a:pPr>
            <a:r>
              <a:rPr lang="en-US" sz="1400" dirty="0">
                <a:latin typeface="Century Gothic" panose="020B0502020202020204" pitchFamily="34" charset="0"/>
              </a:rPr>
              <a:t>Product costing and profitability</a:t>
            </a:r>
          </a:p>
          <a:p>
            <a:pPr marL="285750" indent="-285750" algn="just">
              <a:buSzPct val="120000"/>
              <a:defRPr/>
            </a:pPr>
            <a:r>
              <a:rPr lang="en-US" sz="1400" dirty="0">
                <a:latin typeface="Century Gothic" panose="020B0502020202020204" pitchFamily="34" charset="0"/>
              </a:rPr>
              <a:t>Maintaining focus on most profitable customers and brands</a:t>
            </a:r>
          </a:p>
          <a:p>
            <a:pPr marL="285750" indent="-285750" algn="just">
              <a:buSzPct val="120000"/>
              <a:defRPr/>
            </a:pPr>
            <a:r>
              <a:rPr lang="en-US" sz="1400" dirty="0">
                <a:latin typeface="Century Gothic" panose="020B0502020202020204" pitchFamily="34" charset="0"/>
              </a:rPr>
              <a:t>Implement an enterprise resource planning (ERP) solution fully compliant and continuously updated with local legal and fiscal requirements</a:t>
            </a:r>
          </a:p>
          <a:p>
            <a:pPr marL="285750" indent="-285750" algn="just">
              <a:buSzPct val="120000"/>
              <a:defRPr/>
            </a:pPr>
            <a:r>
              <a:rPr lang="en-US" sz="1400" dirty="0">
                <a:latin typeface="Century Gothic" panose="020B0502020202020204" pitchFamily="34" charset="0"/>
              </a:rPr>
              <a:t>Improve efficiency in accounting activities due to a seamless process integration across the business that eliminates double-checks and redundancies</a:t>
            </a:r>
          </a:p>
          <a:p>
            <a:pPr marL="285750" indent="-285750" algn="just">
              <a:buSzPct val="120000"/>
              <a:defRPr/>
            </a:pPr>
            <a:r>
              <a:rPr lang="en-US" sz="1400" dirty="0">
                <a:latin typeface="Century Gothic" panose="020B0502020202020204" pitchFamily="34" charset="0"/>
              </a:rPr>
              <a:t>Enhance company profitability analysis through profit and loss calculation by customer and brand</a:t>
            </a:r>
          </a:p>
        </p:txBody>
      </p:sp>
      <p:pic>
        <p:nvPicPr>
          <p:cNvPr id="8" name="Picture 14" descr="thumbs-up-down-icons"/>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00143" y="936890"/>
            <a:ext cx="701675" cy="644525"/>
          </a:xfrm>
          <a:prstGeom prst="rect">
            <a:avLst/>
          </a:prstGeom>
          <a:noFill/>
          <a:ln w="9525">
            <a:noFill/>
            <a:miter lim="800000"/>
            <a:headEnd/>
            <a:tailEnd/>
          </a:ln>
        </p:spPr>
      </p:pic>
      <p:sp>
        <p:nvSpPr>
          <p:cNvPr id="12" name="Date Placeholder 3">
            <a:extLst>
              <a:ext uri="{FF2B5EF4-FFF2-40B4-BE49-F238E27FC236}">
                <a16:creationId xmlns:a16="http://schemas.microsoft.com/office/drawing/2014/main" xmlns="" id="{91ED1DCD-49CB-4682-B4F1-30E95FC89A10}"/>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3" name="Slide Number Placeholder 5">
            <a:extLst>
              <a:ext uri="{FF2B5EF4-FFF2-40B4-BE49-F238E27FC236}">
                <a16:creationId xmlns:a16="http://schemas.microsoft.com/office/drawing/2014/main" xmlns="" id="{E92AA304-A187-4E63-871E-90E3122175CA}"/>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45</a:t>
            </a:r>
          </a:p>
        </p:txBody>
      </p:sp>
      <p:sp>
        <p:nvSpPr>
          <p:cNvPr id="14" name="Footer Placeholder 3">
            <a:extLst>
              <a:ext uri="{FF2B5EF4-FFF2-40B4-BE49-F238E27FC236}">
                <a16:creationId xmlns:a16="http://schemas.microsoft.com/office/drawing/2014/main" xmlns="" id="{F851A429-7F8B-430E-B975-2340289515E6}"/>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9" name="Date Placeholder 2">
            <a:extLst>
              <a:ext uri="{FF2B5EF4-FFF2-40B4-BE49-F238E27FC236}">
                <a16:creationId xmlns:a16="http://schemas.microsoft.com/office/drawing/2014/main" xmlns="" id="{5C922187-6CC3-4AF4-9D8E-4396964991E9}"/>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1" name="Footer Placeholder 3">
            <a:extLst>
              <a:ext uri="{FF2B5EF4-FFF2-40B4-BE49-F238E27FC236}">
                <a16:creationId xmlns:a16="http://schemas.microsoft.com/office/drawing/2014/main" xmlns="" id="{117F3AA7-AAFD-482D-BFBB-26113668F6A0}"/>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15"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6"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389063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539DA-FAA1-49EA-9DC9-354D5665F485}"/>
              </a:ext>
            </a:extLst>
          </p:cNvPr>
          <p:cNvSpPr>
            <a:spLocks noGrp="1"/>
          </p:cNvSpPr>
          <p:nvPr>
            <p:ph type="title"/>
          </p:nvPr>
        </p:nvSpPr>
        <p:spPr/>
        <p:txBody>
          <a:bodyPr vert="horz" lIns="91440" tIns="45720" rIns="91440" bIns="45720" rtlCol="0" anchor="ctr">
            <a:normAutofit/>
          </a:bodyPr>
          <a:lstStyle/>
          <a:p>
            <a:r>
              <a:rPr lang="en-US" sz="2000" dirty="0">
                <a:latin typeface="Century Gothic" panose="020B0502020202020204" pitchFamily="34" charset="0"/>
              </a:rPr>
              <a:t>Our Dairy Solution - FICO Offerings</a:t>
            </a:r>
          </a:p>
        </p:txBody>
      </p:sp>
      <p:sp>
        <p:nvSpPr>
          <p:cNvPr id="6" name="Rectangle 5">
            <a:extLst>
              <a:ext uri="{FF2B5EF4-FFF2-40B4-BE49-F238E27FC236}">
                <a16:creationId xmlns:a16="http://schemas.microsoft.com/office/drawing/2014/main" xmlns="" id="{BEA46CFE-5174-4C10-9C01-2111150B79E4}"/>
              </a:ext>
            </a:extLst>
          </p:cNvPr>
          <p:cNvSpPr/>
          <p:nvPr/>
        </p:nvSpPr>
        <p:spPr>
          <a:xfrm>
            <a:off x="321973" y="1000324"/>
            <a:ext cx="10571000" cy="3606180"/>
          </a:xfrm>
          <a:prstGeom prst="rect">
            <a:avLst/>
          </a:prstGeom>
        </p:spPr>
        <p:txBody>
          <a:bodyPr wrap="square">
            <a:spAutoFit/>
          </a:bodyPr>
          <a:lstStyle/>
          <a:p>
            <a:pPr marL="63500" indent="-63500" algn="just">
              <a:lnSpc>
                <a:spcPct val="150000"/>
              </a:lnSpc>
              <a:buClr>
                <a:srgbClr val="3F3F60"/>
              </a:buClr>
              <a:buSzPct val="165000"/>
              <a:buFont typeface="Wingdings" pitchFamily="2" charset="2"/>
              <a:buChar char="§"/>
              <a:defRPr/>
            </a:pPr>
            <a:r>
              <a:rPr lang="en-US" sz="1400" dirty="0">
                <a:solidFill>
                  <a:srgbClr val="000000"/>
                </a:solidFill>
                <a:latin typeface="Century Gothic" panose="020B0502020202020204" pitchFamily="34" charset="0"/>
              </a:rPr>
              <a:t>  </a:t>
            </a:r>
            <a:r>
              <a:rPr lang="en-IN" sz="1400" dirty="0">
                <a:solidFill>
                  <a:srgbClr val="000000"/>
                </a:solidFill>
                <a:latin typeface="Century Gothic" panose="020B0502020202020204" pitchFamily="34" charset="0"/>
              </a:rPr>
              <a:t>Tightly integrated with Milk Procurement, Purchase, Sales and Production process</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FAT and SNF based inventory valuation considering all the costs incurred</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Product Cost  Apportionment using FAT &amp; SNF quality Parameters</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DME file Generation for different Banks for Milk Procurement Vendor Payments</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Accounting Route wise Cash / Cheque collections and Clearing Process</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Freight Vendors payments Primary and Secondary</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Payment Advice and Cheque Printing </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Profitability analysis is available at Product wise /Customer wise / Segment wise</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Indian Taxation, GST</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Better manage fixed assets, calculate depreciation (as per IT act and as per Company Act) as required</a:t>
            </a:r>
          </a:p>
          <a:p>
            <a:pPr marL="63500" indent="-63500" algn="just">
              <a:lnSpc>
                <a:spcPct val="150000"/>
              </a:lnSpc>
              <a:buClr>
                <a:srgbClr val="3F3F60"/>
              </a:buClr>
              <a:buSzPct val="165000"/>
              <a:buFont typeface="Wingdings" pitchFamily="2" charset="2"/>
              <a:buChar char="§"/>
              <a:defRPr/>
            </a:pPr>
            <a:r>
              <a:rPr lang="en-IN" sz="1400" dirty="0">
                <a:solidFill>
                  <a:srgbClr val="000000"/>
                </a:solidFill>
                <a:latin typeface="Century Gothic" panose="020B0502020202020204" pitchFamily="34" charset="0"/>
              </a:rPr>
              <a:t>  Sub-ledgers are fully integrated with main ledger and real-time information for receivable and payables is available</a:t>
            </a:r>
            <a:endParaRPr lang="en-US" sz="1400" dirty="0">
              <a:latin typeface="Century Gothic" panose="020B0502020202020204" pitchFamily="34" charset="0"/>
            </a:endParaRPr>
          </a:p>
        </p:txBody>
      </p:sp>
      <p:sp>
        <p:nvSpPr>
          <p:cNvPr id="7" name="Date Placeholder 3">
            <a:extLst>
              <a:ext uri="{FF2B5EF4-FFF2-40B4-BE49-F238E27FC236}">
                <a16:creationId xmlns:a16="http://schemas.microsoft.com/office/drawing/2014/main" xmlns="" id="{7F28AF72-BACE-47E4-8902-D158F2E3ACE4}"/>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0" name="Footer Placeholder 3">
            <a:extLst>
              <a:ext uri="{FF2B5EF4-FFF2-40B4-BE49-F238E27FC236}">
                <a16:creationId xmlns:a16="http://schemas.microsoft.com/office/drawing/2014/main" xmlns="" id="{3C27A1F4-060C-46A2-950F-7763DD58AB25}"/>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dirty="0">
                <a:solidFill>
                  <a:schemeClr val="bg1"/>
                </a:solidFill>
              </a:rPr>
              <a:t>www.lorhanit.com | © Lorhan IT Services 2019</a:t>
            </a:r>
          </a:p>
        </p:txBody>
      </p:sp>
      <p:sp>
        <p:nvSpPr>
          <p:cNvPr id="8" name="Date Placeholder 2">
            <a:extLst>
              <a:ext uri="{FF2B5EF4-FFF2-40B4-BE49-F238E27FC236}">
                <a16:creationId xmlns:a16="http://schemas.microsoft.com/office/drawing/2014/main" xmlns="" id="{570CB3EE-8E7E-4509-A387-CE823A9A5582}"/>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1" name="Footer Placeholder 3">
            <a:extLst>
              <a:ext uri="{FF2B5EF4-FFF2-40B4-BE49-F238E27FC236}">
                <a16:creationId xmlns:a16="http://schemas.microsoft.com/office/drawing/2014/main" xmlns="" id="{C3C1E0FE-6ED1-4A2D-AF33-638E974D568E}"/>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2" name="Slide Number Placeholder 4">
            <a:extLst>
              <a:ext uri="{FF2B5EF4-FFF2-40B4-BE49-F238E27FC236}">
                <a16:creationId xmlns:a16="http://schemas.microsoft.com/office/drawing/2014/main" xmlns="" id="{5E59C490-2158-4899-8F54-651C7E16CF77}"/>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46</a:t>
            </a:r>
          </a:p>
        </p:txBody>
      </p:sp>
      <p:pic>
        <p:nvPicPr>
          <p:cNvPr id="9"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947745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66479" y="2057196"/>
            <a:ext cx="7816513" cy="461665"/>
          </a:xfrm>
          <a:prstGeom prst="rect">
            <a:avLst/>
          </a:prstGeom>
          <a:noFill/>
        </p:spPr>
        <p:txBody>
          <a:bodyPr wrap="square" lIns="0" tIns="0" rIns="0" bIns="0" rtlCol="0">
            <a:spAutoFit/>
          </a:bodyPr>
          <a:lstStyle/>
          <a:p>
            <a:pPr fontAlgn="base">
              <a:spcBef>
                <a:spcPct val="0"/>
              </a:spcBef>
              <a:spcAft>
                <a:spcPct val="0"/>
              </a:spcAft>
            </a:pPr>
            <a:r>
              <a:rPr lang="en-US" sz="3000" dirty="0">
                <a:solidFill>
                  <a:srgbClr val="FFFFFF"/>
                </a:solidFill>
                <a:latin typeface="Arial Black" panose="020B0A04020102020204" pitchFamily="34" charset="0"/>
                <a:cs typeface="Arial" charset="0"/>
              </a:rPr>
              <a:t>THANK YOU! </a:t>
            </a:r>
          </a:p>
        </p:txBody>
      </p:sp>
      <p:sp>
        <p:nvSpPr>
          <p:cNvPr id="12" name="Rectangle 11"/>
          <p:cNvSpPr/>
          <p:nvPr/>
        </p:nvSpPr>
        <p:spPr>
          <a:xfrm>
            <a:off x="3499730" y="1715553"/>
            <a:ext cx="1939761" cy="14725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4" name="TextBox 13"/>
          <p:cNvSpPr txBox="1"/>
          <p:nvPr/>
        </p:nvSpPr>
        <p:spPr>
          <a:xfrm>
            <a:off x="3499729" y="2630124"/>
            <a:ext cx="8109081" cy="276999"/>
          </a:xfrm>
          <a:prstGeom prst="rect">
            <a:avLst/>
          </a:prstGeom>
          <a:noFill/>
        </p:spPr>
        <p:txBody>
          <a:bodyPr wrap="square" lIns="0" tIns="0" rIns="0" bIns="0" rtlCol="0">
            <a:spAutoFit/>
          </a:bodyPr>
          <a:lstStyle/>
          <a:p>
            <a:pPr fontAlgn="base">
              <a:spcBef>
                <a:spcPct val="0"/>
              </a:spcBef>
              <a:spcAft>
                <a:spcPct val="0"/>
              </a:spcAft>
            </a:pPr>
            <a:r>
              <a:rPr lang="en-US" dirty="0">
                <a:solidFill>
                  <a:srgbClr val="FFFFFF"/>
                </a:solidFill>
                <a:latin typeface="Arial Black" panose="020B0A04020102020204"/>
                <a:cs typeface="Arial" charset="0"/>
              </a:rPr>
              <a:t>WE LOOK FORWARD TO WORKING WITH YOU!</a:t>
            </a:r>
          </a:p>
        </p:txBody>
      </p:sp>
      <p:sp>
        <p:nvSpPr>
          <p:cNvPr id="26" name="Rectangle 25"/>
          <p:cNvSpPr/>
          <p:nvPr/>
        </p:nvSpPr>
        <p:spPr>
          <a:xfrm>
            <a:off x="473826" y="388937"/>
            <a:ext cx="11248368" cy="608012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3181004" y="3305615"/>
            <a:ext cx="6096000" cy="2308324"/>
          </a:xfrm>
          <a:prstGeom prst="rect">
            <a:avLst/>
          </a:prstGeom>
        </p:spPr>
        <p:txBody>
          <a:bodyPr>
            <a:spAutoFit/>
          </a:bodyPr>
          <a:lstStyle/>
          <a:p>
            <a:pPr algn="ctr"/>
            <a:r>
              <a:rPr lang="en-US" dirty="0" err="1" smtClean="0">
                <a:solidFill>
                  <a:srgbClr val="FFFFFF"/>
                </a:solidFill>
              </a:rPr>
              <a:t>M.Y.Maharshi</a:t>
            </a:r>
            <a:r>
              <a:rPr lang="en-US" dirty="0" smtClean="0">
                <a:solidFill>
                  <a:srgbClr val="FFFFFF"/>
                </a:solidFill>
              </a:rPr>
              <a:t/>
            </a:r>
            <a:br>
              <a:rPr lang="en-US" dirty="0" smtClean="0">
                <a:solidFill>
                  <a:srgbClr val="FFFFFF"/>
                </a:solidFill>
              </a:rPr>
            </a:br>
            <a:r>
              <a:rPr lang="en-US" dirty="0" smtClean="0">
                <a:solidFill>
                  <a:srgbClr val="FFFFFF"/>
                </a:solidFill>
              </a:rPr>
              <a:t>Managing Director</a:t>
            </a:r>
            <a:br>
              <a:rPr lang="en-US" dirty="0" smtClean="0">
                <a:solidFill>
                  <a:srgbClr val="FFFFFF"/>
                </a:solidFill>
              </a:rPr>
            </a:br>
            <a:r>
              <a:rPr lang="en-US" dirty="0" smtClean="0">
                <a:solidFill>
                  <a:srgbClr val="FFFFFF"/>
                </a:solidFill>
              </a:rPr>
              <a:t>MYM Technologies Limited</a:t>
            </a:r>
            <a:br>
              <a:rPr lang="en-US" dirty="0" smtClean="0">
                <a:solidFill>
                  <a:srgbClr val="FFFFFF"/>
                </a:solidFill>
              </a:rPr>
            </a:br>
            <a:r>
              <a:rPr lang="en-US" dirty="0" smtClean="0">
                <a:solidFill>
                  <a:srgbClr val="FFFFFF"/>
                </a:solidFill>
              </a:rPr>
              <a:t>Flat No:102,Shreya Blossoms, Road no.15/A Jubilee </a:t>
            </a:r>
            <a:r>
              <a:rPr lang="en-US" smtClean="0">
                <a:solidFill>
                  <a:srgbClr val="FFFFFF"/>
                </a:solidFill>
              </a:rPr>
              <a:t>Hills,</a:t>
            </a:r>
          </a:p>
          <a:p>
            <a:pPr algn="ctr"/>
            <a:r>
              <a:rPr lang="en-US" smtClean="0">
                <a:solidFill>
                  <a:srgbClr val="FFFFFF"/>
                </a:solidFill>
              </a:rPr>
              <a:t>Hyd-500033</a:t>
            </a:r>
            <a:endParaRPr lang="en-US" dirty="0" smtClean="0">
              <a:solidFill>
                <a:srgbClr val="FFFFFF"/>
              </a:solidFill>
            </a:endParaRPr>
          </a:p>
          <a:p>
            <a:pPr algn="ctr"/>
            <a:r>
              <a:rPr lang="en-US" dirty="0" smtClean="0">
                <a:solidFill>
                  <a:srgbClr val="FFFFFF"/>
                </a:solidFill>
              </a:rPr>
              <a:t>Email id: </a:t>
            </a:r>
            <a:r>
              <a:rPr lang="en-US" dirty="0" smtClean="0">
                <a:solidFill>
                  <a:srgbClr val="FFFF00"/>
                </a:solidFill>
              </a:rPr>
              <a:t>maharshi@mymtechnologies.com</a:t>
            </a:r>
          </a:p>
          <a:p>
            <a:pPr algn="ctr"/>
            <a:r>
              <a:rPr lang="en-US" dirty="0" smtClean="0">
                <a:solidFill>
                  <a:srgbClr val="FFFFFF"/>
                </a:solidFill>
              </a:rPr>
              <a:t>Mobile:+91 9849004856  </a:t>
            </a:r>
            <a:endParaRPr lang="en-US" dirty="0" smtClean="0">
              <a:solidFill>
                <a:srgbClr val="FFFF00"/>
              </a:solidFill>
            </a:endParaRPr>
          </a:p>
          <a:p>
            <a:pPr algn="ctr"/>
            <a:r>
              <a:rPr lang="en-US" dirty="0" smtClean="0">
                <a:solidFill>
                  <a:srgbClr val="FFFF00"/>
                </a:solidFill>
              </a:rPr>
              <a:t>www.lorhanit.com</a:t>
            </a:r>
          </a:p>
        </p:txBody>
      </p:sp>
    </p:spTree>
    <p:extLst>
      <p:ext uri="{BB962C8B-B14F-4D97-AF65-F5344CB8AC3E}">
        <p14:creationId xmlns:p14="http://schemas.microsoft.com/office/powerpoint/2010/main" xmlns="" val="27277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3119621"/>
            <a:ext cx="3478589" cy="346249"/>
          </a:xfrm>
          <a:prstGeom prst="rect">
            <a:avLst/>
          </a:prstGeom>
        </p:spPr>
        <p:txBody>
          <a:bodyPr lIns="0" tIns="0" rIns="0" bIns="0" rtlCol="0" anchor="t">
            <a:spAutoFit/>
          </a:bodyPr>
          <a:lstStyle/>
          <a:p>
            <a:pPr algn="ctr" defTabSz="609630">
              <a:lnSpc>
                <a:spcPts val="2711"/>
              </a:lnSpc>
              <a:defRPr/>
            </a:pPr>
            <a:r>
              <a:rPr lang="en-US" sz="2259" b="1">
                <a:solidFill>
                  <a:srgbClr val="FFFFFF"/>
                </a:solidFill>
                <a:latin typeface="Raleway"/>
              </a:rPr>
              <a:t>EMPLOYEES</a:t>
            </a:r>
          </a:p>
        </p:txBody>
      </p:sp>
      <p:sp>
        <p:nvSpPr>
          <p:cNvPr id="12" name="TextBox 12"/>
          <p:cNvSpPr txBox="1"/>
          <p:nvPr/>
        </p:nvSpPr>
        <p:spPr>
          <a:xfrm>
            <a:off x="8259648" y="2913557"/>
            <a:ext cx="3505489" cy="346249"/>
          </a:xfrm>
          <a:prstGeom prst="rect">
            <a:avLst/>
          </a:prstGeom>
        </p:spPr>
        <p:txBody>
          <a:bodyPr lIns="0" tIns="0" rIns="0" bIns="0" rtlCol="0" anchor="t">
            <a:spAutoFit/>
          </a:bodyPr>
          <a:lstStyle/>
          <a:p>
            <a:pPr algn="ctr" defTabSz="609630">
              <a:lnSpc>
                <a:spcPts val="2711"/>
              </a:lnSpc>
              <a:defRPr/>
            </a:pPr>
            <a:r>
              <a:rPr lang="en-US" sz="2259" b="1">
                <a:solidFill>
                  <a:srgbClr val="FFFFFF"/>
                </a:solidFill>
                <a:latin typeface="Raleway"/>
              </a:rPr>
              <a:t>CLIENTELLE</a:t>
            </a:r>
          </a:p>
        </p:txBody>
      </p:sp>
      <p:pic>
        <p:nvPicPr>
          <p:cNvPr id="37" name="Picture 3">
            <a:extLst>
              <a:ext uri="{FF2B5EF4-FFF2-40B4-BE49-F238E27FC236}">
                <a16:creationId xmlns:a16="http://schemas.microsoft.com/office/drawing/2014/main" xmlns="" id="{07ADC7F8-6F42-4044-8878-D6E29DA9472F}"/>
              </a:ext>
            </a:extLst>
          </p:cNvPr>
          <p:cNvPicPr>
            <a:picLocks noChangeAspect="1"/>
          </p:cNvPicPr>
          <p:nvPr/>
        </p:nvPicPr>
        <p:blipFill>
          <a:blip r:embed="rId2"/>
          <a:srcRect l="1315" r="1315"/>
          <a:stretch>
            <a:fillRect/>
          </a:stretch>
        </p:blipFill>
        <p:spPr>
          <a:xfrm>
            <a:off x="634838" y="1006516"/>
            <a:ext cx="2063587" cy="2119360"/>
          </a:xfrm>
          <a:prstGeom prst="rect">
            <a:avLst/>
          </a:prstGeom>
        </p:spPr>
      </p:pic>
      <p:pic>
        <p:nvPicPr>
          <p:cNvPr id="38" name="Picture 4">
            <a:extLst>
              <a:ext uri="{FF2B5EF4-FFF2-40B4-BE49-F238E27FC236}">
                <a16:creationId xmlns:a16="http://schemas.microsoft.com/office/drawing/2014/main" xmlns="" id="{498842F5-C0ED-463E-B9C7-0D6911752C11}"/>
              </a:ext>
            </a:extLst>
          </p:cNvPr>
          <p:cNvPicPr>
            <a:picLocks noChangeAspect="1"/>
          </p:cNvPicPr>
          <p:nvPr/>
        </p:nvPicPr>
        <p:blipFill>
          <a:blip r:embed="rId3"/>
          <a:srcRect l="15622" r="18219"/>
          <a:stretch>
            <a:fillRect/>
          </a:stretch>
        </p:blipFill>
        <p:spPr>
          <a:xfrm>
            <a:off x="3568841" y="1179793"/>
            <a:ext cx="1810571" cy="1823347"/>
          </a:xfrm>
          <a:prstGeom prst="rect">
            <a:avLst/>
          </a:prstGeom>
        </p:spPr>
      </p:pic>
      <p:sp>
        <p:nvSpPr>
          <p:cNvPr id="39" name="TextBox 6">
            <a:extLst>
              <a:ext uri="{FF2B5EF4-FFF2-40B4-BE49-F238E27FC236}">
                <a16:creationId xmlns:a16="http://schemas.microsoft.com/office/drawing/2014/main" xmlns="" id="{69D5608B-121B-47CD-B00B-B218DE21B718}"/>
              </a:ext>
            </a:extLst>
          </p:cNvPr>
          <p:cNvSpPr txBox="1"/>
          <p:nvPr/>
        </p:nvSpPr>
        <p:spPr>
          <a:xfrm>
            <a:off x="77172" y="3420948"/>
            <a:ext cx="3133816" cy="3070584"/>
          </a:xfrm>
          <a:prstGeom prst="rect">
            <a:avLst/>
          </a:prstGeom>
        </p:spPr>
        <p:txBody>
          <a:bodyPr lIns="0" tIns="0" rIns="0" bIns="0" rtlCol="0" anchor="t">
            <a:spAutoFit/>
          </a:bodyPr>
          <a:lstStyle/>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300+ T&amp;M Consultants deployed in USA across</a:t>
            </a:r>
          </a:p>
          <a:p>
            <a:pPr marL="524960" lvl="2" indent="-110072">
              <a:lnSpc>
                <a:spcPts val="2667"/>
              </a:lnSpc>
              <a:buFont typeface="Arial"/>
              <a:buChar char="•"/>
            </a:pPr>
            <a:r>
              <a:rPr lang="en-US" sz="1400" dirty="0">
                <a:solidFill>
                  <a:srgbClr val="000000"/>
                </a:solidFill>
                <a:latin typeface="Century Gothic" panose="020B0502020202020204" pitchFamily="34" charset="0"/>
              </a:rPr>
              <a:t>IBM Infosphere,</a:t>
            </a:r>
          </a:p>
          <a:p>
            <a:pPr marL="524960" lvl="2" indent="-110072">
              <a:lnSpc>
                <a:spcPts val="2667"/>
              </a:lnSpc>
              <a:buFont typeface="Arial"/>
              <a:buChar char="•"/>
            </a:pPr>
            <a:r>
              <a:rPr lang="en-US" sz="1400" dirty="0">
                <a:solidFill>
                  <a:srgbClr val="000000"/>
                </a:solidFill>
                <a:latin typeface="Century Gothic" panose="020B0502020202020204" pitchFamily="34" charset="0"/>
              </a:rPr>
              <a:t>Datastage,</a:t>
            </a:r>
          </a:p>
          <a:p>
            <a:pPr marL="524960" lvl="2" indent="-110072">
              <a:lnSpc>
                <a:spcPts val="2667"/>
              </a:lnSpc>
              <a:buFont typeface="Arial"/>
              <a:buChar char="•"/>
            </a:pPr>
            <a:r>
              <a:rPr lang="en-US" sz="1400" dirty="0">
                <a:solidFill>
                  <a:srgbClr val="000000"/>
                </a:solidFill>
                <a:latin typeface="Century Gothic" panose="020B0502020202020204" pitchFamily="34" charset="0"/>
              </a:rPr>
              <a:t>Informatica, </a:t>
            </a:r>
          </a:p>
          <a:p>
            <a:pPr marL="524960" lvl="2" indent="-110072">
              <a:lnSpc>
                <a:spcPts val="2667"/>
              </a:lnSpc>
              <a:buFont typeface="Arial"/>
              <a:buChar char="•"/>
            </a:pPr>
            <a:r>
              <a:rPr lang="en-US" sz="1400" dirty="0">
                <a:solidFill>
                  <a:srgbClr val="000000"/>
                </a:solidFill>
                <a:latin typeface="Century Gothic" panose="020B0502020202020204" pitchFamily="34" charset="0"/>
              </a:rPr>
              <a:t>Ab Initio,</a:t>
            </a:r>
          </a:p>
          <a:p>
            <a:pPr marL="524960" lvl="2" indent="-110072">
              <a:lnSpc>
                <a:spcPts val="2667"/>
              </a:lnSpc>
              <a:buFont typeface="Arial"/>
              <a:buChar char="•"/>
            </a:pPr>
            <a:r>
              <a:rPr lang="en-US" sz="1400" dirty="0">
                <a:solidFill>
                  <a:srgbClr val="000000"/>
                </a:solidFill>
                <a:latin typeface="Century Gothic" panose="020B0502020202020204" pitchFamily="34" charset="0"/>
              </a:rPr>
              <a:t>Big Data</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25+ Data Analysis and Business Intelligence</a:t>
            </a:r>
          </a:p>
        </p:txBody>
      </p:sp>
      <p:sp>
        <p:nvSpPr>
          <p:cNvPr id="40" name="TextBox 7">
            <a:extLst>
              <a:ext uri="{FF2B5EF4-FFF2-40B4-BE49-F238E27FC236}">
                <a16:creationId xmlns:a16="http://schemas.microsoft.com/office/drawing/2014/main" xmlns="" id="{370D9F55-E951-4E3D-A900-EB001877B889}"/>
              </a:ext>
            </a:extLst>
          </p:cNvPr>
          <p:cNvSpPr txBox="1"/>
          <p:nvPr/>
        </p:nvSpPr>
        <p:spPr>
          <a:xfrm>
            <a:off x="3285820" y="3408069"/>
            <a:ext cx="2678307" cy="2030749"/>
          </a:xfrm>
          <a:prstGeom prst="rect">
            <a:avLst/>
          </a:prstGeom>
        </p:spPr>
        <p:txBody>
          <a:bodyPr wrap="square" lIns="0" tIns="0" rIns="0" bIns="0" rtlCol="0" anchor="t">
            <a:spAutoFit/>
          </a:bodyPr>
          <a:lstStyle/>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40+ Active Clients</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105+ Full stack Java Developers</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65+ UI Experts</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Active Android and IOS development engagements</a:t>
            </a:r>
          </a:p>
        </p:txBody>
      </p:sp>
      <p:pic>
        <p:nvPicPr>
          <p:cNvPr id="41" name="Picture 8">
            <a:extLst>
              <a:ext uri="{FF2B5EF4-FFF2-40B4-BE49-F238E27FC236}">
                <a16:creationId xmlns:a16="http://schemas.microsoft.com/office/drawing/2014/main" xmlns="" id="{A066BCA9-E83E-4D1D-AE4C-2F592499E064}"/>
              </a:ext>
            </a:extLst>
          </p:cNvPr>
          <p:cNvPicPr>
            <a:picLocks noChangeAspect="1"/>
          </p:cNvPicPr>
          <p:nvPr/>
        </p:nvPicPr>
        <p:blipFill>
          <a:blip r:embed="rId4"/>
          <a:srcRect/>
          <a:stretch>
            <a:fillRect/>
          </a:stretch>
        </p:blipFill>
        <p:spPr>
          <a:xfrm>
            <a:off x="9483946" y="1245225"/>
            <a:ext cx="1710416" cy="1659104"/>
          </a:xfrm>
          <a:prstGeom prst="rect">
            <a:avLst/>
          </a:prstGeom>
        </p:spPr>
      </p:pic>
      <p:sp>
        <p:nvSpPr>
          <p:cNvPr id="42" name="TextBox 9">
            <a:extLst>
              <a:ext uri="{FF2B5EF4-FFF2-40B4-BE49-F238E27FC236}">
                <a16:creationId xmlns:a16="http://schemas.microsoft.com/office/drawing/2014/main" xmlns="" id="{8F427D2E-BBC3-4CB6-9A9D-A5C00A16C056}"/>
              </a:ext>
            </a:extLst>
          </p:cNvPr>
          <p:cNvSpPr txBox="1"/>
          <p:nvPr/>
        </p:nvSpPr>
        <p:spPr>
          <a:xfrm>
            <a:off x="5964127" y="3397605"/>
            <a:ext cx="3116688" cy="2646302"/>
          </a:xfrm>
          <a:prstGeom prst="rect">
            <a:avLst/>
          </a:prstGeom>
        </p:spPr>
        <p:txBody>
          <a:bodyPr wrap="square" lIns="0" tIns="0" rIns="0" bIns="0" rtlCol="0" anchor="t">
            <a:spAutoFit/>
          </a:bodyPr>
          <a:lstStyle/>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Active chatbot Engagement for an Airline Industry</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Certified Blockchain architects – 2 ongoing studies  </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1-Click Cloud CI/CD/CV practice </a:t>
            </a:r>
          </a:p>
          <a:p>
            <a:pPr marL="524960" lvl="2" indent="-110072">
              <a:lnSpc>
                <a:spcPts val="2667"/>
              </a:lnSpc>
              <a:buFont typeface="Arial"/>
              <a:buChar char="•"/>
            </a:pPr>
            <a:r>
              <a:rPr lang="en-US" sz="1400" dirty="0">
                <a:solidFill>
                  <a:srgbClr val="000000"/>
                </a:solidFill>
                <a:latin typeface="Century Gothic" panose="020B0502020202020204" pitchFamily="34" charset="0"/>
              </a:rPr>
              <a:t>Zero Downtime</a:t>
            </a:r>
          </a:p>
          <a:p>
            <a:pPr marL="524960" lvl="2" indent="-110072">
              <a:lnSpc>
                <a:spcPts val="2667"/>
              </a:lnSpc>
              <a:buFont typeface="Arial"/>
              <a:buChar char="•"/>
            </a:pPr>
            <a:r>
              <a:rPr lang="en-US" sz="1400" dirty="0">
                <a:solidFill>
                  <a:srgbClr val="000000"/>
                </a:solidFill>
                <a:latin typeface="Century Gothic" panose="020B0502020202020204" pitchFamily="34" charset="0"/>
              </a:rPr>
              <a:t>Blue – Green Deployments</a:t>
            </a:r>
          </a:p>
          <a:p>
            <a:pPr marL="220144" lvl="1" indent="-110072" defTabSz="609630">
              <a:lnSpc>
                <a:spcPts val="1867"/>
              </a:lnSpc>
              <a:buFont typeface="Arial"/>
              <a:buChar char="•"/>
              <a:defRPr/>
            </a:pPr>
            <a:endParaRPr lang="en-US" sz="1400" dirty="0">
              <a:solidFill>
                <a:srgbClr val="000000"/>
              </a:solidFill>
              <a:latin typeface="Century Gothic" panose="020B0502020202020204" pitchFamily="34" charset="0"/>
            </a:endParaRPr>
          </a:p>
        </p:txBody>
      </p:sp>
      <p:grpSp>
        <p:nvGrpSpPr>
          <p:cNvPr id="43" name="Group 10">
            <a:extLst>
              <a:ext uri="{FF2B5EF4-FFF2-40B4-BE49-F238E27FC236}">
                <a16:creationId xmlns:a16="http://schemas.microsoft.com/office/drawing/2014/main" xmlns="" id="{5949EC0B-6246-4AAA-8FEA-98F26A7348DC}"/>
              </a:ext>
            </a:extLst>
          </p:cNvPr>
          <p:cNvGrpSpPr/>
          <p:nvPr/>
        </p:nvGrpSpPr>
        <p:grpSpPr>
          <a:xfrm>
            <a:off x="6394859" y="1444295"/>
            <a:ext cx="1912495" cy="1292056"/>
            <a:chOff x="0" y="0"/>
            <a:chExt cx="3824990" cy="2584112"/>
          </a:xfrm>
        </p:grpSpPr>
        <p:pic>
          <p:nvPicPr>
            <p:cNvPr id="44" name="Picture 11">
              <a:extLst>
                <a:ext uri="{FF2B5EF4-FFF2-40B4-BE49-F238E27FC236}">
                  <a16:creationId xmlns:a16="http://schemas.microsoft.com/office/drawing/2014/main" xmlns="" id="{39EADC05-D01A-4B33-B28F-6370701B7EAF}"/>
                </a:ext>
              </a:extLst>
            </p:cNvPr>
            <p:cNvPicPr>
              <a:picLocks noChangeAspect="1"/>
            </p:cNvPicPr>
            <p:nvPr/>
          </p:nvPicPr>
          <p:blipFill>
            <a:blip r:embed="rId5"/>
            <a:srcRect r="35200"/>
            <a:stretch>
              <a:fillRect/>
            </a:stretch>
          </p:blipFill>
          <p:spPr>
            <a:xfrm>
              <a:off x="0" y="0"/>
              <a:ext cx="1449562" cy="1345000"/>
            </a:xfrm>
            <a:prstGeom prst="rect">
              <a:avLst/>
            </a:prstGeom>
          </p:spPr>
        </p:pic>
        <p:pic>
          <p:nvPicPr>
            <p:cNvPr id="45" name="Picture 12">
              <a:extLst>
                <a:ext uri="{FF2B5EF4-FFF2-40B4-BE49-F238E27FC236}">
                  <a16:creationId xmlns:a16="http://schemas.microsoft.com/office/drawing/2014/main" xmlns="" id="{51076579-92B1-4598-A056-888BF558CF1C}"/>
                </a:ext>
              </a:extLst>
            </p:cNvPr>
            <p:cNvPicPr>
              <a:picLocks noChangeAspect="1"/>
            </p:cNvPicPr>
            <p:nvPr/>
          </p:nvPicPr>
          <p:blipFill>
            <a:blip r:embed="rId6"/>
            <a:srcRect t="39032"/>
            <a:stretch>
              <a:fillRect/>
            </a:stretch>
          </p:blipFill>
          <p:spPr>
            <a:xfrm>
              <a:off x="0" y="1581354"/>
              <a:ext cx="3824990" cy="1002758"/>
            </a:xfrm>
            <a:prstGeom prst="rect">
              <a:avLst/>
            </a:prstGeom>
          </p:spPr>
        </p:pic>
        <p:pic>
          <p:nvPicPr>
            <p:cNvPr id="46" name="Picture 13">
              <a:extLst>
                <a:ext uri="{FF2B5EF4-FFF2-40B4-BE49-F238E27FC236}">
                  <a16:creationId xmlns:a16="http://schemas.microsoft.com/office/drawing/2014/main" xmlns="" id="{58E887E3-45F5-4DE4-934D-C25D4BB595BD}"/>
                </a:ext>
              </a:extLst>
            </p:cNvPr>
            <p:cNvPicPr>
              <a:picLocks noChangeAspect="1"/>
            </p:cNvPicPr>
            <p:nvPr/>
          </p:nvPicPr>
          <p:blipFill>
            <a:blip r:embed="rId7"/>
            <a:srcRect/>
            <a:stretch>
              <a:fillRect/>
            </a:stretch>
          </p:blipFill>
          <p:spPr>
            <a:xfrm>
              <a:off x="1572930" y="145762"/>
              <a:ext cx="2248532" cy="1094988"/>
            </a:xfrm>
            <a:prstGeom prst="rect">
              <a:avLst/>
            </a:prstGeom>
          </p:spPr>
        </p:pic>
      </p:grpSp>
      <p:sp>
        <p:nvSpPr>
          <p:cNvPr id="47" name="TextBox 14">
            <a:extLst>
              <a:ext uri="{FF2B5EF4-FFF2-40B4-BE49-F238E27FC236}">
                <a16:creationId xmlns:a16="http://schemas.microsoft.com/office/drawing/2014/main" xmlns="" id="{38327BBD-0393-4CBE-9773-A0E8A7CEAF3B}"/>
              </a:ext>
            </a:extLst>
          </p:cNvPr>
          <p:cNvSpPr txBox="1"/>
          <p:nvPr/>
        </p:nvSpPr>
        <p:spPr>
          <a:xfrm>
            <a:off x="9212463" y="3397605"/>
            <a:ext cx="2769070" cy="2647391"/>
          </a:xfrm>
          <a:prstGeom prst="rect">
            <a:avLst/>
          </a:prstGeom>
        </p:spPr>
        <p:txBody>
          <a:bodyPr lIns="0" tIns="0" rIns="0" bIns="0" rtlCol="0" anchor="t">
            <a:spAutoFit/>
          </a:bodyPr>
          <a:lstStyle/>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Active QA managed services</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150+ Selenium Developers</a:t>
            </a:r>
          </a:p>
          <a:p>
            <a:pPr marL="220144" lvl="1" indent="-110072" defTabSz="609630">
              <a:lnSpc>
                <a:spcPts val="2667"/>
              </a:lnSpc>
              <a:buFont typeface="Arial"/>
              <a:buChar char="•"/>
              <a:defRPr/>
            </a:pPr>
            <a:r>
              <a:rPr lang="en-US" sz="1400" dirty="0">
                <a:solidFill>
                  <a:srgbClr val="000000"/>
                </a:solidFill>
                <a:latin typeface="Century Gothic" panose="020B0502020202020204" pitchFamily="34" charset="0"/>
              </a:rPr>
              <a:t>Automation Framework solution</a:t>
            </a:r>
          </a:p>
          <a:p>
            <a:pPr marL="524960" lvl="2" indent="-110072">
              <a:lnSpc>
                <a:spcPts val="2667"/>
              </a:lnSpc>
              <a:buFont typeface="Arial"/>
              <a:buChar char="•"/>
            </a:pPr>
            <a:r>
              <a:rPr lang="en-US" sz="1400" dirty="0">
                <a:solidFill>
                  <a:srgbClr val="000000"/>
                </a:solidFill>
                <a:latin typeface="Century Gothic" panose="020B0502020202020204" pitchFamily="34" charset="0"/>
              </a:rPr>
              <a:t>Automated TDM</a:t>
            </a:r>
          </a:p>
          <a:p>
            <a:pPr marL="524960" lvl="2" indent="-110072">
              <a:lnSpc>
                <a:spcPts val="2667"/>
              </a:lnSpc>
              <a:buFont typeface="Arial"/>
              <a:buChar char="•"/>
            </a:pPr>
            <a:r>
              <a:rPr lang="en-US" sz="1400" dirty="0">
                <a:solidFill>
                  <a:srgbClr val="000000"/>
                </a:solidFill>
                <a:latin typeface="Century Gothic" panose="020B0502020202020204" pitchFamily="34" charset="0"/>
              </a:rPr>
              <a:t>JIRA Integration</a:t>
            </a:r>
          </a:p>
          <a:p>
            <a:pPr marL="524960" lvl="2" indent="-110072">
              <a:lnSpc>
                <a:spcPts val="2667"/>
              </a:lnSpc>
              <a:buFont typeface="Arial"/>
              <a:buChar char="•"/>
            </a:pPr>
            <a:r>
              <a:rPr lang="en-US" sz="1400" dirty="0">
                <a:solidFill>
                  <a:srgbClr val="000000"/>
                </a:solidFill>
                <a:latin typeface="Century Gothic" panose="020B0502020202020204" pitchFamily="34" charset="0"/>
              </a:rPr>
              <a:t>Shift Left to Shift Right</a:t>
            </a:r>
          </a:p>
          <a:p>
            <a:pPr marL="110072" lvl="1" defTabSz="609630">
              <a:lnSpc>
                <a:spcPts val="1867"/>
              </a:lnSpc>
              <a:defRPr/>
            </a:pPr>
            <a:endParaRPr lang="en-US" sz="1400" dirty="0">
              <a:solidFill>
                <a:srgbClr val="000000"/>
              </a:solidFill>
              <a:latin typeface="Century Gothic" panose="020B0502020202020204" pitchFamily="34" charset="0"/>
            </a:endParaRPr>
          </a:p>
        </p:txBody>
      </p:sp>
      <p:grpSp>
        <p:nvGrpSpPr>
          <p:cNvPr id="48" name="Group 15">
            <a:extLst>
              <a:ext uri="{FF2B5EF4-FFF2-40B4-BE49-F238E27FC236}">
                <a16:creationId xmlns:a16="http://schemas.microsoft.com/office/drawing/2014/main" xmlns="" id="{287E804C-6BB1-4CEC-961D-32161C29E3A5}"/>
              </a:ext>
            </a:extLst>
          </p:cNvPr>
          <p:cNvGrpSpPr/>
          <p:nvPr/>
        </p:nvGrpSpPr>
        <p:grpSpPr>
          <a:xfrm>
            <a:off x="6298623" y="947479"/>
            <a:ext cx="2183646" cy="2254595"/>
            <a:chOff x="0" y="0"/>
            <a:chExt cx="1230035" cy="1270000"/>
          </a:xfrm>
        </p:grpSpPr>
        <p:sp>
          <p:nvSpPr>
            <p:cNvPr id="49" name="Freeform 16">
              <a:extLst>
                <a:ext uri="{FF2B5EF4-FFF2-40B4-BE49-F238E27FC236}">
                  <a16:creationId xmlns:a16="http://schemas.microsoft.com/office/drawing/2014/main" xmlns="" id="{0B9768CA-7EFA-410E-B9C5-229C4696152B}"/>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grpSp>
        <p:nvGrpSpPr>
          <p:cNvPr id="50" name="Group 17">
            <a:extLst>
              <a:ext uri="{FF2B5EF4-FFF2-40B4-BE49-F238E27FC236}">
                <a16:creationId xmlns:a16="http://schemas.microsoft.com/office/drawing/2014/main" xmlns="" id="{F9B080F8-F588-4589-9408-7B90494157DA}"/>
              </a:ext>
            </a:extLst>
          </p:cNvPr>
          <p:cNvGrpSpPr/>
          <p:nvPr/>
        </p:nvGrpSpPr>
        <p:grpSpPr>
          <a:xfrm>
            <a:off x="547891" y="947479"/>
            <a:ext cx="2185963" cy="2256987"/>
            <a:chOff x="0" y="0"/>
            <a:chExt cx="1230035" cy="1270000"/>
          </a:xfrm>
        </p:grpSpPr>
        <p:sp>
          <p:nvSpPr>
            <p:cNvPr id="51" name="Freeform 18">
              <a:extLst>
                <a:ext uri="{FF2B5EF4-FFF2-40B4-BE49-F238E27FC236}">
                  <a16:creationId xmlns:a16="http://schemas.microsoft.com/office/drawing/2014/main" xmlns="" id="{73F49387-6FC3-489E-B885-BE0684565934}"/>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grpSp>
        <p:nvGrpSpPr>
          <p:cNvPr id="52" name="Group 19">
            <a:extLst>
              <a:ext uri="{FF2B5EF4-FFF2-40B4-BE49-F238E27FC236}">
                <a16:creationId xmlns:a16="http://schemas.microsoft.com/office/drawing/2014/main" xmlns="" id="{65415468-4406-49D2-A69A-9FA07440E58D}"/>
              </a:ext>
            </a:extLst>
          </p:cNvPr>
          <p:cNvGrpSpPr/>
          <p:nvPr/>
        </p:nvGrpSpPr>
        <p:grpSpPr>
          <a:xfrm>
            <a:off x="9259907" y="995067"/>
            <a:ext cx="2091465" cy="2159419"/>
            <a:chOff x="0" y="0"/>
            <a:chExt cx="1230035" cy="1270000"/>
          </a:xfrm>
        </p:grpSpPr>
        <p:sp>
          <p:nvSpPr>
            <p:cNvPr id="53" name="Freeform 20">
              <a:extLst>
                <a:ext uri="{FF2B5EF4-FFF2-40B4-BE49-F238E27FC236}">
                  <a16:creationId xmlns:a16="http://schemas.microsoft.com/office/drawing/2014/main" xmlns="" id="{218E1382-7102-4F6D-AEA8-1AFCD5BAA7CC}"/>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grpSp>
        <p:nvGrpSpPr>
          <p:cNvPr id="54" name="Group 22">
            <a:extLst>
              <a:ext uri="{FF2B5EF4-FFF2-40B4-BE49-F238E27FC236}">
                <a16:creationId xmlns:a16="http://schemas.microsoft.com/office/drawing/2014/main" xmlns="" id="{65CFD097-C8CE-4F2A-A0AD-229215A294C5}"/>
              </a:ext>
            </a:extLst>
          </p:cNvPr>
          <p:cNvGrpSpPr/>
          <p:nvPr/>
        </p:nvGrpSpPr>
        <p:grpSpPr>
          <a:xfrm>
            <a:off x="3382303" y="968341"/>
            <a:ext cx="2183646" cy="2254595"/>
            <a:chOff x="0" y="0"/>
            <a:chExt cx="1230035" cy="1270000"/>
          </a:xfrm>
        </p:grpSpPr>
        <p:sp>
          <p:nvSpPr>
            <p:cNvPr id="55" name="Freeform 23">
              <a:extLst>
                <a:ext uri="{FF2B5EF4-FFF2-40B4-BE49-F238E27FC236}">
                  <a16:creationId xmlns:a16="http://schemas.microsoft.com/office/drawing/2014/main" xmlns="" id="{72D5A9CD-C742-4B24-8E0A-AD460C1808D2}"/>
                </a:ext>
              </a:extLst>
            </p:cNvPr>
            <p:cNvSpPr/>
            <p:nvPr/>
          </p:nvSpPr>
          <p:spPr>
            <a:xfrm>
              <a:off x="0" y="0"/>
              <a:ext cx="1230035" cy="1270000"/>
            </a:xfrm>
            <a:custGeom>
              <a:avLst/>
              <a:gdLst/>
              <a:ahLst/>
              <a:cxnLst/>
              <a:rect l="l" t="t" r="r" b="b"/>
              <a:pathLst>
                <a:path w="1230035" h="1270000">
                  <a:moveTo>
                    <a:pt x="235966" y="0"/>
                  </a:moveTo>
                  <a:lnTo>
                    <a:pt x="0" y="235966"/>
                  </a:lnTo>
                  <a:lnTo>
                    <a:pt x="0" y="1034034"/>
                  </a:lnTo>
                  <a:lnTo>
                    <a:pt x="235966" y="1270000"/>
                  </a:lnTo>
                  <a:lnTo>
                    <a:pt x="994069" y="1270000"/>
                  </a:lnTo>
                  <a:lnTo>
                    <a:pt x="1230035" y="1034034"/>
                  </a:lnTo>
                  <a:lnTo>
                    <a:pt x="1230035" y="235966"/>
                  </a:lnTo>
                  <a:lnTo>
                    <a:pt x="994069" y="0"/>
                  </a:lnTo>
                  <a:close/>
                  <a:moveTo>
                    <a:pt x="257048" y="44069"/>
                  </a:moveTo>
                  <a:lnTo>
                    <a:pt x="972987" y="44069"/>
                  </a:lnTo>
                  <a:lnTo>
                    <a:pt x="1185966" y="257048"/>
                  </a:lnTo>
                  <a:lnTo>
                    <a:pt x="1185966" y="1012952"/>
                  </a:lnTo>
                  <a:lnTo>
                    <a:pt x="972987" y="1225931"/>
                  </a:lnTo>
                  <a:lnTo>
                    <a:pt x="257048" y="1225931"/>
                  </a:lnTo>
                  <a:lnTo>
                    <a:pt x="44069" y="1012952"/>
                  </a:lnTo>
                  <a:lnTo>
                    <a:pt x="44069" y="257048"/>
                  </a:lnTo>
                  <a:close/>
                </a:path>
              </a:pathLst>
            </a:custGeom>
            <a:solidFill>
              <a:srgbClr val="05445E"/>
            </a:solidFill>
          </p:spPr>
        </p:sp>
      </p:grpSp>
      <p:sp>
        <p:nvSpPr>
          <p:cNvPr id="29" name="Title 1">
            <a:extLst>
              <a:ext uri="{FF2B5EF4-FFF2-40B4-BE49-F238E27FC236}">
                <a16:creationId xmlns:a16="http://schemas.microsoft.com/office/drawing/2014/main" xmlns="" id="{66039A78-B749-4EA5-8091-9C467C17F711}"/>
              </a:ext>
            </a:extLst>
          </p:cNvPr>
          <p:cNvSpPr txBox="1">
            <a:spLocks/>
          </p:cNvSpPr>
          <p:nvPr/>
        </p:nvSpPr>
        <p:spPr>
          <a:xfrm>
            <a:off x="294374" y="53032"/>
            <a:ext cx="4083979" cy="5345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Century Gothic" panose="020B0502020202020204" pitchFamily="34" charset="0"/>
              </a:rPr>
              <a:t>Managed Services and Consultants</a:t>
            </a:r>
          </a:p>
        </p:txBody>
      </p:sp>
      <p:sp>
        <p:nvSpPr>
          <p:cNvPr id="30" name="Date Placeholder 2">
            <a:extLst>
              <a:ext uri="{FF2B5EF4-FFF2-40B4-BE49-F238E27FC236}">
                <a16:creationId xmlns:a16="http://schemas.microsoft.com/office/drawing/2014/main" xmlns="" id="{7F8024AD-59DF-4DA7-AE89-F5BA18CC4D0D}"/>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31" name="Footer Placeholder 3">
            <a:extLst>
              <a:ext uri="{FF2B5EF4-FFF2-40B4-BE49-F238E27FC236}">
                <a16:creationId xmlns:a16="http://schemas.microsoft.com/office/drawing/2014/main" xmlns="" id="{74169428-A17D-4550-83E3-710C121B56BD}"/>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32" name="Slide Number Placeholder 4">
            <a:extLst>
              <a:ext uri="{FF2B5EF4-FFF2-40B4-BE49-F238E27FC236}">
                <a16:creationId xmlns:a16="http://schemas.microsoft.com/office/drawing/2014/main" xmlns="" id="{84B121EF-2533-43D4-BB23-4E8EC883C6B0}"/>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5</a:t>
            </a:r>
          </a:p>
        </p:txBody>
      </p:sp>
      <p:pic>
        <p:nvPicPr>
          <p:cNvPr id="27" name="Picture 2"/>
          <p:cNvPicPr>
            <a:picLocks noChangeAspect="1" noChangeArrowheads="1"/>
          </p:cNvPicPr>
          <p:nvPr/>
        </p:nvPicPr>
        <p:blipFill>
          <a:blip r:embed="rId8" cstate="print"/>
          <a:srcRect/>
          <a:stretch>
            <a:fillRect/>
          </a:stretch>
        </p:blipFill>
        <p:spPr bwMode="auto">
          <a:xfrm>
            <a:off x="11049000" y="0"/>
            <a:ext cx="1143000" cy="685800"/>
          </a:xfrm>
          <a:prstGeom prst="rect">
            <a:avLst/>
          </a:prstGeom>
          <a:noFill/>
          <a:ln w="9525">
            <a:noFill/>
            <a:miter lim="800000"/>
            <a:headEnd/>
            <a:tailEnd/>
          </a:ln>
          <a:effectLst/>
        </p:spPr>
      </p:pic>
      <p:sp>
        <p:nvSpPr>
          <p:cNvPr id="28" name="object 4"/>
          <p:cNvSpPr/>
          <p:nvPr/>
        </p:nvSpPr>
        <p:spPr>
          <a:xfrm>
            <a:off x="9144000" y="0"/>
            <a:ext cx="1905000" cy="419100"/>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38417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3119621"/>
            <a:ext cx="3478589" cy="346249"/>
          </a:xfrm>
          <a:prstGeom prst="rect">
            <a:avLst/>
          </a:prstGeom>
        </p:spPr>
        <p:txBody>
          <a:bodyPr lIns="0" tIns="0" rIns="0" bIns="0" rtlCol="0" anchor="t">
            <a:spAutoFit/>
          </a:bodyPr>
          <a:lstStyle/>
          <a:p>
            <a:pPr algn="ctr" defTabSz="609630">
              <a:lnSpc>
                <a:spcPts val="2711"/>
              </a:lnSpc>
              <a:defRPr/>
            </a:pPr>
            <a:r>
              <a:rPr lang="en-US" sz="2259" b="1">
                <a:solidFill>
                  <a:srgbClr val="FFFFFF"/>
                </a:solidFill>
                <a:latin typeface="Raleway"/>
              </a:rPr>
              <a:t>EMPLOYEES</a:t>
            </a:r>
          </a:p>
        </p:txBody>
      </p:sp>
      <p:pic>
        <p:nvPicPr>
          <p:cNvPr id="9" name="Picture 4">
            <a:extLst>
              <a:ext uri="{FF2B5EF4-FFF2-40B4-BE49-F238E27FC236}">
                <a16:creationId xmlns:a16="http://schemas.microsoft.com/office/drawing/2014/main" xmlns="" id="{88BCC0D5-86C4-4577-A650-9C54C4276344}"/>
              </a:ext>
            </a:extLst>
          </p:cNvPr>
          <p:cNvPicPr>
            <a:picLocks noChangeAspect="1"/>
          </p:cNvPicPr>
          <p:nvPr/>
        </p:nvPicPr>
        <p:blipFill>
          <a:blip r:embed="rId2"/>
          <a:srcRect/>
          <a:stretch>
            <a:fillRect/>
          </a:stretch>
        </p:blipFill>
        <p:spPr>
          <a:xfrm>
            <a:off x="520700" y="1143001"/>
            <a:ext cx="10820400" cy="4927593"/>
          </a:xfrm>
          <a:prstGeom prst="rect">
            <a:avLst/>
          </a:prstGeom>
        </p:spPr>
      </p:pic>
      <p:sp>
        <p:nvSpPr>
          <p:cNvPr id="10" name="Title 1">
            <a:extLst>
              <a:ext uri="{FF2B5EF4-FFF2-40B4-BE49-F238E27FC236}">
                <a16:creationId xmlns:a16="http://schemas.microsoft.com/office/drawing/2014/main" xmlns="" id="{F8593017-4DCF-48BA-9017-E4CAF92E4FC1}"/>
              </a:ext>
            </a:extLst>
          </p:cNvPr>
          <p:cNvSpPr txBox="1">
            <a:spLocks/>
          </p:cNvSpPr>
          <p:nvPr/>
        </p:nvSpPr>
        <p:spPr>
          <a:xfrm>
            <a:off x="-769134" y="67649"/>
            <a:ext cx="4083979" cy="5345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Century Gothic" panose="020B0502020202020204" pitchFamily="34" charset="0"/>
              </a:rPr>
              <a:t>Global Clients</a:t>
            </a:r>
          </a:p>
        </p:txBody>
      </p:sp>
      <p:sp>
        <p:nvSpPr>
          <p:cNvPr id="11" name="Date Placeholder 2">
            <a:extLst>
              <a:ext uri="{FF2B5EF4-FFF2-40B4-BE49-F238E27FC236}">
                <a16:creationId xmlns:a16="http://schemas.microsoft.com/office/drawing/2014/main" xmlns="" id="{2E388116-FFAF-4FA2-AF5A-BD01FE15B911}"/>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2" name="Footer Placeholder 3">
            <a:extLst>
              <a:ext uri="{FF2B5EF4-FFF2-40B4-BE49-F238E27FC236}">
                <a16:creationId xmlns:a16="http://schemas.microsoft.com/office/drawing/2014/main" xmlns="" id="{2649133E-D40A-4F6F-93DE-CC92A6DE2403}"/>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13" name="Slide Number Placeholder 4">
            <a:extLst>
              <a:ext uri="{FF2B5EF4-FFF2-40B4-BE49-F238E27FC236}">
                <a16:creationId xmlns:a16="http://schemas.microsoft.com/office/drawing/2014/main" xmlns="" id="{D7C10FE7-4090-48C4-9EF5-21C313F94C4A}"/>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6</a:t>
            </a:r>
          </a:p>
        </p:txBody>
      </p:sp>
      <p:pic>
        <p:nvPicPr>
          <p:cNvPr id="8" name="Picture 2"/>
          <p:cNvPicPr>
            <a:picLocks noChangeAspect="1" noChangeArrowheads="1"/>
          </p:cNvPicPr>
          <p:nvPr/>
        </p:nvPicPr>
        <p:blipFill>
          <a:blip r:embed="rId3" cstate="print"/>
          <a:srcRect/>
          <a:stretch>
            <a:fillRect/>
          </a:stretch>
        </p:blipFill>
        <p:spPr bwMode="auto">
          <a:xfrm>
            <a:off x="11049000" y="0"/>
            <a:ext cx="1143000" cy="685800"/>
          </a:xfrm>
          <a:prstGeom prst="rect">
            <a:avLst/>
          </a:prstGeom>
          <a:noFill/>
          <a:ln w="9525">
            <a:noFill/>
            <a:miter lim="800000"/>
            <a:headEnd/>
            <a:tailEnd/>
          </a:ln>
          <a:effectLst/>
        </p:spPr>
      </p:pic>
      <p:sp>
        <p:nvSpPr>
          <p:cNvPr id="15" name="object 4"/>
          <p:cNvSpPr/>
          <p:nvPr/>
        </p:nvSpPr>
        <p:spPr>
          <a:xfrm>
            <a:off x="9144000" y="0"/>
            <a:ext cx="1905000" cy="4191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49359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3119621"/>
            <a:ext cx="3478589" cy="346249"/>
          </a:xfrm>
          <a:prstGeom prst="rect">
            <a:avLst/>
          </a:prstGeom>
        </p:spPr>
        <p:txBody>
          <a:bodyPr lIns="0" tIns="0" rIns="0" bIns="0" rtlCol="0" anchor="t">
            <a:spAutoFit/>
          </a:bodyPr>
          <a:lstStyle/>
          <a:p>
            <a:pPr algn="ctr" defTabSz="609630">
              <a:lnSpc>
                <a:spcPts val="2711"/>
              </a:lnSpc>
              <a:defRPr/>
            </a:pPr>
            <a:r>
              <a:rPr lang="en-US" sz="2259" b="1" dirty="0">
                <a:solidFill>
                  <a:srgbClr val="FFFFFF"/>
                </a:solidFill>
                <a:latin typeface="Raleway"/>
              </a:rPr>
              <a:t>EMPLOYEES</a:t>
            </a:r>
          </a:p>
        </p:txBody>
      </p:sp>
      <p:pic>
        <p:nvPicPr>
          <p:cNvPr id="9" name="Picture 4">
            <a:extLst>
              <a:ext uri="{FF2B5EF4-FFF2-40B4-BE49-F238E27FC236}">
                <a16:creationId xmlns:a16="http://schemas.microsoft.com/office/drawing/2014/main" xmlns="" id="{32F7B911-2CC9-46F7-BD3E-AA301C4CE7E1}"/>
              </a:ext>
            </a:extLst>
          </p:cNvPr>
          <p:cNvPicPr>
            <a:picLocks noChangeAspect="1"/>
          </p:cNvPicPr>
          <p:nvPr/>
        </p:nvPicPr>
        <p:blipFill>
          <a:blip r:embed="rId2"/>
          <a:srcRect t="3258" b="3258"/>
          <a:stretch>
            <a:fillRect/>
          </a:stretch>
        </p:blipFill>
        <p:spPr>
          <a:xfrm>
            <a:off x="432090" y="975905"/>
            <a:ext cx="3702654" cy="1263394"/>
          </a:xfrm>
          <a:prstGeom prst="rect">
            <a:avLst/>
          </a:prstGeom>
        </p:spPr>
      </p:pic>
      <p:pic>
        <p:nvPicPr>
          <p:cNvPr id="10" name="Picture 5">
            <a:extLst>
              <a:ext uri="{FF2B5EF4-FFF2-40B4-BE49-F238E27FC236}">
                <a16:creationId xmlns:a16="http://schemas.microsoft.com/office/drawing/2014/main" xmlns="" id="{A1BA3B47-9CCA-4F38-BE92-2B8A481629A9}"/>
              </a:ext>
            </a:extLst>
          </p:cNvPr>
          <p:cNvPicPr>
            <a:picLocks noChangeAspect="1"/>
          </p:cNvPicPr>
          <p:nvPr/>
        </p:nvPicPr>
        <p:blipFill>
          <a:blip r:embed="rId3"/>
          <a:srcRect/>
          <a:stretch>
            <a:fillRect/>
          </a:stretch>
        </p:blipFill>
        <p:spPr>
          <a:xfrm>
            <a:off x="15383" y="2504785"/>
            <a:ext cx="4373967" cy="1200697"/>
          </a:xfrm>
          <a:prstGeom prst="rect">
            <a:avLst/>
          </a:prstGeom>
        </p:spPr>
      </p:pic>
      <p:pic>
        <p:nvPicPr>
          <p:cNvPr id="11" name="Picture 6">
            <a:extLst>
              <a:ext uri="{FF2B5EF4-FFF2-40B4-BE49-F238E27FC236}">
                <a16:creationId xmlns:a16="http://schemas.microsoft.com/office/drawing/2014/main" xmlns="" id="{480E87FB-32AC-40BC-9DFF-AE8685784942}"/>
              </a:ext>
            </a:extLst>
          </p:cNvPr>
          <p:cNvPicPr>
            <a:picLocks noChangeAspect="1"/>
          </p:cNvPicPr>
          <p:nvPr/>
        </p:nvPicPr>
        <p:blipFill>
          <a:blip r:embed="rId4"/>
          <a:srcRect/>
          <a:stretch>
            <a:fillRect/>
          </a:stretch>
        </p:blipFill>
        <p:spPr>
          <a:xfrm>
            <a:off x="308277" y="3529127"/>
            <a:ext cx="2349249" cy="2379282"/>
          </a:xfrm>
          <a:prstGeom prst="rect">
            <a:avLst/>
          </a:prstGeom>
        </p:spPr>
      </p:pic>
      <p:pic>
        <p:nvPicPr>
          <p:cNvPr id="12" name="Picture 7">
            <a:extLst>
              <a:ext uri="{FF2B5EF4-FFF2-40B4-BE49-F238E27FC236}">
                <a16:creationId xmlns:a16="http://schemas.microsoft.com/office/drawing/2014/main" xmlns="" id="{137CAFC4-3206-4DCA-9B4B-B34982FD7470}"/>
              </a:ext>
            </a:extLst>
          </p:cNvPr>
          <p:cNvPicPr>
            <a:picLocks noChangeAspect="1"/>
          </p:cNvPicPr>
          <p:nvPr/>
        </p:nvPicPr>
        <p:blipFill>
          <a:blip r:embed="rId5"/>
          <a:srcRect/>
          <a:stretch>
            <a:fillRect/>
          </a:stretch>
        </p:blipFill>
        <p:spPr>
          <a:xfrm>
            <a:off x="8686800" y="2619931"/>
            <a:ext cx="3243745" cy="1338045"/>
          </a:xfrm>
          <a:prstGeom prst="rect">
            <a:avLst/>
          </a:prstGeom>
        </p:spPr>
      </p:pic>
      <p:pic>
        <p:nvPicPr>
          <p:cNvPr id="13" name="Picture 8">
            <a:extLst>
              <a:ext uri="{FF2B5EF4-FFF2-40B4-BE49-F238E27FC236}">
                <a16:creationId xmlns:a16="http://schemas.microsoft.com/office/drawing/2014/main" xmlns="" id="{B34B8CB4-FB8F-4A0C-80D0-79E537D6FE99}"/>
              </a:ext>
            </a:extLst>
          </p:cNvPr>
          <p:cNvPicPr>
            <a:picLocks noChangeAspect="1"/>
          </p:cNvPicPr>
          <p:nvPr/>
        </p:nvPicPr>
        <p:blipFill>
          <a:blip r:embed="rId6"/>
          <a:srcRect/>
          <a:stretch>
            <a:fillRect/>
          </a:stretch>
        </p:blipFill>
        <p:spPr>
          <a:xfrm>
            <a:off x="8788400" y="4352290"/>
            <a:ext cx="2953653" cy="1253237"/>
          </a:xfrm>
          <a:prstGeom prst="rect">
            <a:avLst/>
          </a:prstGeom>
        </p:spPr>
      </p:pic>
      <p:pic>
        <p:nvPicPr>
          <p:cNvPr id="14" name="Picture 9">
            <a:extLst>
              <a:ext uri="{FF2B5EF4-FFF2-40B4-BE49-F238E27FC236}">
                <a16:creationId xmlns:a16="http://schemas.microsoft.com/office/drawing/2014/main" xmlns="" id="{73AEDF9D-C825-4480-9CE5-13EDDA59FA6A}"/>
              </a:ext>
            </a:extLst>
          </p:cNvPr>
          <p:cNvPicPr>
            <a:picLocks noChangeAspect="1"/>
          </p:cNvPicPr>
          <p:nvPr/>
        </p:nvPicPr>
        <p:blipFill>
          <a:blip r:embed="rId7"/>
          <a:srcRect/>
          <a:stretch>
            <a:fillRect/>
          </a:stretch>
        </p:blipFill>
        <p:spPr>
          <a:xfrm>
            <a:off x="4740314" y="795161"/>
            <a:ext cx="3001723" cy="1508366"/>
          </a:xfrm>
          <a:prstGeom prst="rect">
            <a:avLst/>
          </a:prstGeom>
        </p:spPr>
      </p:pic>
      <p:pic>
        <p:nvPicPr>
          <p:cNvPr id="16" name="Picture 10">
            <a:extLst>
              <a:ext uri="{FF2B5EF4-FFF2-40B4-BE49-F238E27FC236}">
                <a16:creationId xmlns:a16="http://schemas.microsoft.com/office/drawing/2014/main" xmlns="" id="{F29C36F4-CAF8-4990-8C51-6A54969B9F3A}"/>
              </a:ext>
            </a:extLst>
          </p:cNvPr>
          <p:cNvPicPr>
            <a:picLocks noChangeAspect="1"/>
          </p:cNvPicPr>
          <p:nvPr/>
        </p:nvPicPr>
        <p:blipFill>
          <a:blip r:embed="rId8"/>
          <a:srcRect/>
          <a:stretch>
            <a:fillRect/>
          </a:stretch>
        </p:blipFill>
        <p:spPr>
          <a:xfrm>
            <a:off x="8432800" y="546598"/>
            <a:ext cx="3167116" cy="1990791"/>
          </a:xfrm>
          <a:prstGeom prst="rect">
            <a:avLst/>
          </a:prstGeom>
        </p:spPr>
      </p:pic>
      <p:pic>
        <p:nvPicPr>
          <p:cNvPr id="17" name="Graphic 16" descr="Trophy">
            <a:extLst>
              <a:ext uri="{FF2B5EF4-FFF2-40B4-BE49-F238E27FC236}">
                <a16:creationId xmlns:a16="http://schemas.microsoft.com/office/drawing/2014/main" xmlns="" id="{F7621DCE-074C-4410-B54A-D933F0C5F059}"/>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5150652" y="2852619"/>
            <a:ext cx="2031841" cy="3114379"/>
          </a:xfrm>
          <a:prstGeom prst="rect">
            <a:avLst/>
          </a:prstGeom>
        </p:spPr>
      </p:pic>
      <p:sp>
        <p:nvSpPr>
          <p:cNvPr id="18" name="Date Placeholder 2">
            <a:extLst>
              <a:ext uri="{FF2B5EF4-FFF2-40B4-BE49-F238E27FC236}">
                <a16:creationId xmlns:a16="http://schemas.microsoft.com/office/drawing/2014/main" xmlns="" id="{6D92B6AA-8232-4F94-B8D9-F4D9C7AAF73C}"/>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19" name="Footer Placeholder 3">
            <a:extLst>
              <a:ext uri="{FF2B5EF4-FFF2-40B4-BE49-F238E27FC236}">
                <a16:creationId xmlns:a16="http://schemas.microsoft.com/office/drawing/2014/main" xmlns="" id="{5B291E8C-36D8-4E47-912D-1EB780BDA5ED}"/>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21" name="Slide Number Placeholder 4">
            <a:extLst>
              <a:ext uri="{FF2B5EF4-FFF2-40B4-BE49-F238E27FC236}">
                <a16:creationId xmlns:a16="http://schemas.microsoft.com/office/drawing/2014/main" xmlns="" id="{53B7D3BF-DEB1-4CFB-83D7-EAE238ABEEFD}"/>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7</a:t>
            </a:r>
          </a:p>
        </p:txBody>
      </p:sp>
      <p:sp>
        <p:nvSpPr>
          <p:cNvPr id="15" name="Title 1">
            <a:extLst>
              <a:ext uri="{FF2B5EF4-FFF2-40B4-BE49-F238E27FC236}">
                <a16:creationId xmlns:a16="http://schemas.microsoft.com/office/drawing/2014/main" xmlns="" id="{763F83F5-BD30-46CC-8854-4CC2FB49DF35}"/>
              </a:ext>
            </a:extLst>
          </p:cNvPr>
          <p:cNvSpPr txBox="1">
            <a:spLocks/>
          </p:cNvSpPr>
          <p:nvPr/>
        </p:nvSpPr>
        <p:spPr>
          <a:xfrm>
            <a:off x="-53332" y="89843"/>
            <a:ext cx="4083979" cy="5345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Century Gothic" panose="020B0502020202020204" pitchFamily="34" charset="0"/>
              </a:rPr>
              <a:t>Awards and Recognition</a:t>
            </a:r>
          </a:p>
        </p:txBody>
      </p:sp>
      <p:pic>
        <p:nvPicPr>
          <p:cNvPr id="20" name="Picture 2"/>
          <p:cNvPicPr>
            <a:picLocks noChangeAspect="1" noChangeArrowheads="1"/>
          </p:cNvPicPr>
          <p:nvPr/>
        </p:nvPicPr>
        <p:blipFill>
          <a:blip r:embed="rId11" cstate="print"/>
          <a:srcRect/>
          <a:stretch>
            <a:fillRect/>
          </a:stretch>
        </p:blipFill>
        <p:spPr bwMode="auto">
          <a:xfrm>
            <a:off x="11049000" y="0"/>
            <a:ext cx="1143000" cy="685800"/>
          </a:xfrm>
          <a:prstGeom prst="rect">
            <a:avLst/>
          </a:prstGeom>
          <a:noFill/>
          <a:ln w="9525">
            <a:noFill/>
            <a:miter lim="800000"/>
            <a:headEnd/>
            <a:tailEnd/>
          </a:ln>
          <a:effectLst/>
        </p:spPr>
      </p:pic>
      <p:sp>
        <p:nvSpPr>
          <p:cNvPr id="22" name="object 4"/>
          <p:cNvSpPr/>
          <p:nvPr/>
        </p:nvSpPr>
        <p:spPr>
          <a:xfrm>
            <a:off x="9144000" y="0"/>
            <a:ext cx="1905000" cy="419100"/>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54158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765" y="2964874"/>
            <a:ext cx="8437417" cy="461665"/>
          </a:xfrm>
          <a:prstGeom prst="rect">
            <a:avLst/>
          </a:prstGeom>
          <a:noFill/>
        </p:spPr>
        <p:txBody>
          <a:bodyPr wrap="square" rtlCol="0">
            <a:spAutoFit/>
          </a:bodyPr>
          <a:lstStyle>
            <a:defPPr>
              <a:defRPr lang="en-US"/>
            </a:defPPr>
            <a:lvl1pPr algn="ctr">
              <a:defRPr sz="2400" b="1">
                <a:solidFill>
                  <a:srgbClr val="002060"/>
                </a:solidFill>
              </a:defRPr>
            </a:lvl1pPr>
          </a:lstStyle>
          <a:p>
            <a:r>
              <a:rPr lang="en-US" dirty="0">
                <a:latin typeface="Century Gothic" panose="020B0502020202020204" pitchFamily="34" charset="0"/>
              </a:rPr>
              <a:t>SAP Practice Capability Overview</a:t>
            </a:r>
          </a:p>
        </p:txBody>
      </p:sp>
      <p:sp>
        <p:nvSpPr>
          <p:cNvPr id="7" name="Date Placeholder 3">
            <a:extLst>
              <a:ext uri="{FF2B5EF4-FFF2-40B4-BE49-F238E27FC236}">
                <a16:creationId xmlns:a16="http://schemas.microsoft.com/office/drawing/2014/main" xmlns="" id="{D2A1CE6B-3A35-411D-83AE-174B44112C61}"/>
              </a:ext>
            </a:extLst>
          </p:cNvPr>
          <p:cNvSpPr>
            <a:spLocks noGrp="1"/>
          </p:cNvSpPr>
          <p:nvPr>
            <p:ph type="dt" sz="half" idx="10"/>
          </p:nvPr>
        </p:nvSpPr>
        <p:spPr>
          <a:xfrm>
            <a:off x="6032857" y="6567952"/>
            <a:ext cx="1057623" cy="226713"/>
          </a:xfrm>
        </p:spPr>
        <p:txBody>
          <a:bodyPr/>
          <a:lstStyle/>
          <a:p>
            <a:pPr algn="ctr"/>
            <a:fld id="{8EEAB879-61E1-44F7-BA1D-B6BC0FE3B3DD}" type="datetime1">
              <a:rPr lang="en-IN" sz="1000" smtClean="0"/>
              <a:pPr algn="ctr"/>
              <a:t>29-08-2019</a:t>
            </a:fld>
            <a:endParaRPr lang="en-IN" sz="1000" dirty="0"/>
          </a:p>
        </p:txBody>
      </p:sp>
      <p:sp>
        <p:nvSpPr>
          <p:cNvPr id="10" name="Slide Number Placeholder 5">
            <a:extLst>
              <a:ext uri="{FF2B5EF4-FFF2-40B4-BE49-F238E27FC236}">
                <a16:creationId xmlns:a16="http://schemas.microsoft.com/office/drawing/2014/main" xmlns="" id="{E2357806-242B-437E-AE22-4E21493AE2C1}"/>
              </a:ext>
            </a:extLst>
          </p:cNvPr>
          <p:cNvSpPr>
            <a:spLocks noGrp="1"/>
          </p:cNvSpPr>
          <p:nvPr>
            <p:ph type="sldNum" sz="quarter" idx="12"/>
          </p:nvPr>
        </p:nvSpPr>
        <p:spPr>
          <a:xfrm>
            <a:off x="11211718" y="6593554"/>
            <a:ext cx="656700" cy="226713"/>
          </a:xfrm>
        </p:spPr>
        <p:txBody>
          <a:bodyPr/>
          <a:lstStyle/>
          <a:p>
            <a:pPr algn="ctr"/>
            <a:r>
              <a:rPr lang="en-IN" sz="1000" dirty="0"/>
              <a:t>8</a:t>
            </a:r>
          </a:p>
        </p:txBody>
      </p:sp>
      <p:sp>
        <p:nvSpPr>
          <p:cNvPr id="11" name="Footer Placeholder 3">
            <a:extLst>
              <a:ext uri="{FF2B5EF4-FFF2-40B4-BE49-F238E27FC236}">
                <a16:creationId xmlns:a16="http://schemas.microsoft.com/office/drawing/2014/main" xmlns="" id="{8B7C00F9-7206-4155-B1BE-9AEB16CADF83}"/>
              </a:ext>
            </a:extLst>
          </p:cNvPr>
          <p:cNvSpPr txBox="1">
            <a:spLocks/>
          </p:cNvSpPr>
          <p:nvPr/>
        </p:nvSpPr>
        <p:spPr>
          <a:xfrm>
            <a:off x="7426754" y="6567952"/>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050">
                <a:solidFill>
                  <a:schemeClr val="bg1"/>
                </a:solidFill>
              </a:rPr>
              <a:t>www.lorhanit.com | © Lorhan IT Services 2019</a:t>
            </a:r>
            <a:endParaRPr lang="en-IN" sz="1050" dirty="0">
              <a:solidFill>
                <a:schemeClr val="bg1"/>
              </a:solidFill>
            </a:endParaRPr>
          </a:p>
        </p:txBody>
      </p:sp>
      <p:sp>
        <p:nvSpPr>
          <p:cNvPr id="6" name="Date Placeholder 2">
            <a:extLst>
              <a:ext uri="{FF2B5EF4-FFF2-40B4-BE49-F238E27FC236}">
                <a16:creationId xmlns:a16="http://schemas.microsoft.com/office/drawing/2014/main" xmlns="" id="{68C48F0B-F207-46DC-B620-B2B2CFA93D04}"/>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8" name="Footer Placeholder 3">
            <a:extLst>
              <a:ext uri="{FF2B5EF4-FFF2-40B4-BE49-F238E27FC236}">
                <a16:creationId xmlns:a16="http://schemas.microsoft.com/office/drawing/2014/main" xmlns="" id="{823F5EC0-CF44-470F-B389-2D8E51849D35}"/>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sp>
        <p:nvSpPr>
          <p:cNvPr id="9" name="Slide Number Placeholder 4">
            <a:extLst>
              <a:ext uri="{FF2B5EF4-FFF2-40B4-BE49-F238E27FC236}">
                <a16:creationId xmlns:a16="http://schemas.microsoft.com/office/drawing/2014/main" xmlns="" id="{D0BC8BDB-BE38-45B9-B78B-AFFA09ED6175}"/>
              </a:ext>
            </a:extLst>
          </p:cNvPr>
          <p:cNvSpPr txBox="1">
            <a:spLocks/>
          </p:cNvSpPr>
          <p:nvPr/>
        </p:nvSpPr>
        <p:spPr>
          <a:xfrm>
            <a:off x="11288991" y="6611359"/>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tx1"/>
                </a:solidFill>
                <a:latin typeface="Century Gothic" panose="020B0502020202020204" pitchFamily="34" charset="0"/>
              </a:rPr>
              <a:t>8</a:t>
            </a:r>
          </a:p>
        </p:txBody>
      </p:sp>
      <p:pic>
        <p:nvPicPr>
          <p:cNvPr id="12" name="Picture 2"/>
          <p:cNvPicPr>
            <a:picLocks noChangeAspect="1" noChangeArrowheads="1"/>
          </p:cNvPicPr>
          <p:nvPr/>
        </p:nvPicPr>
        <p:blipFill>
          <a:blip r:embed="rId2" cstate="print"/>
          <a:srcRect/>
          <a:stretch>
            <a:fillRect/>
          </a:stretch>
        </p:blipFill>
        <p:spPr bwMode="auto">
          <a:xfrm>
            <a:off x="11049000" y="0"/>
            <a:ext cx="1143000" cy="685800"/>
          </a:xfrm>
          <a:prstGeom prst="rect">
            <a:avLst/>
          </a:prstGeom>
          <a:noFill/>
          <a:ln w="9525">
            <a:noFill/>
            <a:miter lim="800000"/>
            <a:headEnd/>
            <a:tailEnd/>
          </a:ln>
          <a:effectLst/>
        </p:spPr>
      </p:pic>
      <p:sp>
        <p:nvSpPr>
          <p:cNvPr id="13" name="object 4"/>
          <p:cNvSpPr/>
          <p:nvPr/>
        </p:nvSpPr>
        <p:spPr>
          <a:xfrm>
            <a:off x="9144000" y="0"/>
            <a:ext cx="1905000" cy="4191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08461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latin typeface="Century Gothic" panose="020B0502020202020204" pitchFamily="34" charset="0"/>
              </a:rPr>
              <a:t>SAP Capabilities Overview</a:t>
            </a:r>
          </a:p>
        </p:txBody>
      </p:sp>
      <p:grpSp>
        <p:nvGrpSpPr>
          <p:cNvPr id="35" name="Group 34"/>
          <p:cNvGrpSpPr/>
          <p:nvPr/>
        </p:nvGrpSpPr>
        <p:grpSpPr>
          <a:xfrm>
            <a:off x="295167" y="1354087"/>
            <a:ext cx="11359553" cy="4267768"/>
            <a:chOff x="335547" y="1708558"/>
            <a:chExt cx="11366623" cy="4674929"/>
          </a:xfrm>
        </p:grpSpPr>
        <p:sp>
          <p:nvSpPr>
            <p:cNvPr id="36" name="Rectangle 35"/>
            <p:cNvSpPr/>
            <p:nvPr/>
          </p:nvSpPr>
          <p:spPr>
            <a:xfrm>
              <a:off x="383290" y="1708558"/>
              <a:ext cx="6332574" cy="2291246"/>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35547" y="4147127"/>
              <a:ext cx="6416127" cy="2236360"/>
            </a:xfrm>
            <a:prstGeom prst="rect">
              <a:avLst/>
            </a:prstGeom>
            <a:noFill/>
            <a:ln>
              <a:noFill/>
            </a:ln>
          </p:spPr>
          <p:txBody>
            <a:bodyPr wrap="square" rtlCol="0">
              <a:spAutoFit/>
            </a:bodyPr>
            <a:lstStyle/>
            <a:p>
              <a:pPr marL="137078" indent="-137078" algn="just">
                <a:spcBef>
                  <a:spcPts val="200"/>
                </a:spcBef>
                <a:spcAft>
                  <a:spcPts val="150"/>
                </a:spcAft>
                <a:buFont typeface="Arial" panose="020B0604020202020204" pitchFamily="34" charset="0"/>
                <a:buChar char="•"/>
                <a:tabLst>
                  <a:tab pos="1798425" algn="l"/>
                </a:tabLst>
              </a:pPr>
              <a:r>
                <a:rPr lang="en-US" sz="1050" dirty="0">
                  <a:solidFill>
                    <a:srgbClr val="000000"/>
                  </a:solidFill>
                  <a:latin typeface="Century Gothic" panose="020B0502020202020204" pitchFamily="34" charset="0"/>
                </a:rPr>
                <a:t>Future Ready – 5 Manufacturing industry specific S/4HANA Preconfigured Solutions</a:t>
              </a:r>
            </a:p>
            <a:p>
              <a:pPr marL="137078" indent="-137078" algn="just">
                <a:spcBef>
                  <a:spcPts val="200"/>
                </a:spcBef>
                <a:spcAft>
                  <a:spcPts val="150"/>
                </a:spcAft>
                <a:buFont typeface="Arial" panose="020B0604020202020204" pitchFamily="34" charset="0"/>
                <a:buChar char="•"/>
                <a:tabLst>
                  <a:tab pos="1798425" algn="l"/>
                </a:tabLst>
              </a:pPr>
              <a:r>
                <a:rPr lang="en-US" sz="1050" dirty="0">
                  <a:solidFill>
                    <a:srgbClr val="000000"/>
                  </a:solidFill>
                  <a:latin typeface="Century Gothic" panose="020B0502020202020204" pitchFamily="34" charset="0"/>
                </a:rPr>
                <a:t>SAP implementations, rollouts, upgrades and AMS projects across 5 Continents and 25 Countries</a:t>
              </a:r>
            </a:p>
            <a:p>
              <a:pPr marL="137078" indent="-137078" algn="just">
                <a:spcBef>
                  <a:spcPts val="200"/>
                </a:spcBef>
                <a:spcAft>
                  <a:spcPts val="150"/>
                </a:spcAft>
                <a:buFont typeface="Arial" panose="020B0604020202020204" pitchFamily="34" charset="0"/>
                <a:buChar char="•"/>
                <a:tabLst>
                  <a:tab pos="1798425" algn="l"/>
                </a:tabLst>
              </a:pPr>
              <a:r>
                <a:rPr lang="en-US" sz="1050" dirty="0">
                  <a:solidFill>
                    <a:srgbClr val="000000"/>
                  </a:solidFill>
                  <a:latin typeface="Century Gothic" panose="020B0502020202020204" pitchFamily="34" charset="0"/>
                </a:rPr>
                <a:t>S/4HANA Migration Accelerators – Preconversion, Conversion and Post Conversion Tools</a:t>
              </a:r>
            </a:p>
            <a:p>
              <a:pPr marL="137078" indent="-137078" algn="just">
                <a:spcBef>
                  <a:spcPts val="200"/>
                </a:spcBef>
                <a:spcAft>
                  <a:spcPts val="150"/>
                </a:spcAft>
                <a:buFont typeface="Arial" panose="020B0604020202020204" pitchFamily="34" charset="0"/>
                <a:buChar char="•"/>
                <a:tabLst>
                  <a:tab pos="1798425" algn="l"/>
                </a:tabLst>
              </a:pPr>
              <a:r>
                <a:rPr lang="en-US" sz="1050" dirty="0">
                  <a:solidFill>
                    <a:srgbClr val="000000"/>
                  </a:solidFill>
                  <a:latin typeface="Century Gothic" panose="020B0502020202020204" pitchFamily="34" charset="0"/>
                </a:rPr>
                <a:t>100+ HANA Use Cases </a:t>
              </a:r>
            </a:p>
            <a:p>
              <a:pPr marL="137078" indent="-137078" algn="just">
                <a:spcBef>
                  <a:spcPts val="200"/>
                </a:spcBef>
                <a:spcAft>
                  <a:spcPts val="150"/>
                </a:spcAft>
                <a:buFont typeface="Arial" panose="020B0604020202020204" pitchFamily="34" charset="0"/>
                <a:buChar char="•"/>
                <a:tabLst>
                  <a:tab pos="1798425" algn="l"/>
                </a:tabLst>
              </a:pPr>
              <a:r>
                <a:rPr lang="en-US" sz="1050" dirty="0">
                  <a:latin typeface="Century Gothic" panose="020B0502020202020204" pitchFamily="34" charset="0"/>
                </a:rPr>
                <a:t>SAP showcase HANA capabilities in industry “Day-in-the-Life” scenarios, Technology demos</a:t>
              </a:r>
            </a:p>
            <a:p>
              <a:pPr marL="137078" indent="-137078" algn="just">
                <a:spcBef>
                  <a:spcPts val="200"/>
                </a:spcBef>
                <a:buFont typeface="Arial" panose="020B0604020202020204" pitchFamily="34" charset="0"/>
                <a:buChar char="•"/>
              </a:pPr>
              <a:r>
                <a:rPr lang="en-US" sz="1050" dirty="0">
                  <a:solidFill>
                    <a:srgbClr val="000000"/>
                  </a:solidFill>
                  <a:latin typeface="Century Gothic" panose="020B0502020202020204" pitchFamily="34" charset="0"/>
                </a:rPr>
                <a:t>Roadmaps, Business Case and HANA Strategy</a:t>
              </a:r>
            </a:p>
            <a:p>
              <a:pPr marL="137078" indent="-137078" algn="just">
                <a:spcBef>
                  <a:spcPts val="200"/>
                </a:spcBef>
                <a:buFont typeface="Arial" panose="020B0604020202020204" pitchFamily="34" charset="0"/>
                <a:buChar char="•"/>
              </a:pPr>
              <a:r>
                <a:rPr lang="en-US" sz="1050" dirty="0">
                  <a:solidFill>
                    <a:srgbClr val="000000"/>
                  </a:solidFill>
                  <a:latin typeface="Century Gothic" panose="020B0502020202020204" pitchFamily="34" charset="0"/>
                </a:rPr>
                <a:t>Most Valued partner with SAP on S/4HANA</a:t>
              </a:r>
            </a:p>
            <a:p>
              <a:pPr marL="137078" indent="-137078" algn="just">
                <a:spcBef>
                  <a:spcPts val="200"/>
                </a:spcBef>
                <a:buFont typeface="Arial" panose="020B0604020202020204" pitchFamily="34" charset="0"/>
                <a:buChar char="•"/>
              </a:pPr>
              <a:r>
                <a:rPr lang="en-US" sz="1050" dirty="0">
                  <a:solidFill>
                    <a:srgbClr val="000000"/>
                  </a:solidFill>
                  <a:latin typeface="Century Gothic" panose="020B0502020202020204" pitchFamily="34" charset="0"/>
                </a:rPr>
                <a:t>Global Delivery: HANA CoE, Solution and Migration / Conversion Factories in India</a:t>
              </a:r>
            </a:p>
            <a:p>
              <a:pPr marL="137078" lvl="1" indent="-137078" algn="just">
                <a:spcBef>
                  <a:spcPts val="200"/>
                </a:spcBef>
                <a:buFont typeface="Arial" panose="020B0604020202020204" pitchFamily="34" charset="0"/>
                <a:buChar char="•"/>
              </a:pPr>
              <a:r>
                <a:rPr lang="en-US" sz="1050" kern="0" dirty="0">
                  <a:latin typeface="Century Gothic" panose="020B0502020202020204" pitchFamily="34" charset="0"/>
                </a:rPr>
                <a:t>Strong and Credible S/4HANA Customer References </a:t>
              </a:r>
              <a:endParaRPr lang="en-US" sz="1050" dirty="0">
                <a:solidFill>
                  <a:srgbClr val="000000"/>
                </a:solidFill>
                <a:latin typeface="Century Gothic" panose="020B0502020202020204" pitchFamily="34" charset="0"/>
              </a:endParaRPr>
            </a:p>
          </p:txBody>
        </p:sp>
        <p:sp>
          <p:nvSpPr>
            <p:cNvPr id="38" name="Rectangle 37"/>
            <p:cNvSpPr/>
            <p:nvPr/>
          </p:nvSpPr>
          <p:spPr>
            <a:xfrm>
              <a:off x="7315422" y="3327056"/>
              <a:ext cx="1267107" cy="207711"/>
            </a:xfrm>
            <a:prstGeom prst="rect">
              <a:avLst/>
            </a:prstGeom>
          </p:spPr>
          <p:txBody>
            <a:bodyPr wrap="square" lIns="68499" tIns="34250" rIns="68499" bIns="34250">
              <a:spAutoFit/>
            </a:bodyPr>
            <a:lstStyle/>
            <a:p>
              <a:pPr defTabSz="682452">
                <a:buClr>
                  <a:srgbClr val="F0AB00"/>
                </a:buClr>
                <a:buSzPct val="80000"/>
              </a:pPr>
              <a:r>
                <a:rPr lang="en-US" sz="900" kern="0" dirty="0">
                  <a:solidFill>
                    <a:srgbClr val="FFFFFF"/>
                  </a:solidFill>
                  <a:ea typeface="Arial Unicode MS" pitchFamily="34" charset="-128"/>
                  <a:cs typeface="Arial Unicode MS" pitchFamily="34" charset="-128"/>
                </a:rPr>
                <a:t>Nearly</a:t>
              </a:r>
              <a:endParaRPr sz="900" kern="0" dirty="0">
                <a:solidFill>
                  <a:srgbClr val="FFFFFF"/>
                </a:solidFill>
                <a:ea typeface="Arial Unicode MS" pitchFamily="34" charset="-128"/>
                <a:cs typeface="Arial Unicode MS" pitchFamily="34" charset="-128"/>
              </a:endParaRPr>
            </a:p>
          </p:txBody>
        </p:sp>
        <p:sp>
          <p:nvSpPr>
            <p:cNvPr id="39" name="Rectangle 38"/>
            <p:cNvSpPr/>
            <p:nvPr/>
          </p:nvSpPr>
          <p:spPr bwMode="gray">
            <a:xfrm>
              <a:off x="9699389" y="3249484"/>
              <a:ext cx="2002781" cy="1561203"/>
            </a:xfrm>
            <a:prstGeom prst="rect">
              <a:avLst/>
            </a:prstGeom>
            <a:solidFill>
              <a:schemeClr val="accent1"/>
            </a:solidFill>
            <a:ln w="6350" algn="ctr">
              <a:noFill/>
              <a:miter lim="800000"/>
              <a:headEnd/>
              <a:tailEnd/>
            </a:ln>
          </p:spPr>
          <p:txBody>
            <a:bodyPr lIns="56370" tIns="45093" rIns="56370" bIns="45093" rtlCol="0" anchor="ct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Over</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50</a:t>
              </a:r>
              <a:br>
                <a:rPr lang="en-US" sz="1200" b="1" kern="0" dirty="0">
                  <a:solidFill>
                    <a:srgbClr val="FFFFFF"/>
                  </a:solidFill>
                  <a:latin typeface="Century Gothic" panose="020B0502020202020204" pitchFamily="34" charset="0"/>
                  <a:ea typeface="Arial Unicode MS" pitchFamily="34" charset="-128"/>
                  <a:cs typeface="Arial Unicode MS" pitchFamily="34" charset="-128"/>
                </a:rPr>
              </a:br>
              <a:r>
                <a:rPr lang="en-US" sz="1200" b="1" kern="0" dirty="0">
                  <a:solidFill>
                    <a:srgbClr val="FFFFFF"/>
                  </a:solidFill>
                  <a:latin typeface="Century Gothic" panose="020B0502020202020204" pitchFamily="34" charset="0"/>
                  <a:ea typeface="Arial Unicode MS" pitchFamily="34" charset="-128"/>
                  <a:cs typeface="Arial Unicode MS" pitchFamily="34" charset="-128"/>
                </a:rPr>
                <a:t>HANA database administrators</a:t>
              </a:r>
            </a:p>
          </p:txBody>
        </p:sp>
        <p:sp>
          <p:nvSpPr>
            <p:cNvPr id="40" name="Rectangle 39"/>
            <p:cNvSpPr/>
            <p:nvPr/>
          </p:nvSpPr>
          <p:spPr bwMode="gray">
            <a:xfrm>
              <a:off x="9262829" y="4852888"/>
              <a:ext cx="1159141" cy="1408036"/>
            </a:xfrm>
            <a:prstGeom prst="rect">
              <a:avLst/>
            </a:prstGeom>
            <a:solidFill>
              <a:schemeClr val="accent2"/>
            </a:solidFill>
            <a:ln w="6350" algn="ctr">
              <a:noFill/>
              <a:miter lim="800000"/>
              <a:headEnd/>
              <a:tailEnd/>
            </a:ln>
          </p:spPr>
          <p:txBody>
            <a:bodyPr lIns="56370" tIns="45093" rIns="56370" bIns="45093" rtlCol="0" anchor="ctr"/>
            <a:lstStyle/>
            <a:p>
              <a:pPr algn="ctr" defTabSz="682452">
                <a:buClr>
                  <a:srgbClr val="F0AB00"/>
                </a:buClr>
                <a:buSzPct val="80000"/>
              </a:pPr>
              <a:r>
                <a:rPr lang="en-US" sz="1200" b="1" dirty="0">
                  <a:solidFill>
                    <a:srgbClr val="FFFFFF"/>
                  </a:solidFill>
                  <a:latin typeface="Century Gothic" panose="020B0502020202020204" pitchFamily="34" charset="0"/>
                  <a:ea typeface="MS PGothic" pitchFamily="34" charset="-128"/>
                </a:rPr>
                <a:t>&gt;10</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S/4HANA p</a:t>
              </a:r>
              <a:r>
                <a:rPr sz="1200" b="1" kern="0" dirty="0">
                  <a:solidFill>
                    <a:srgbClr val="FFFFFF"/>
                  </a:solidFill>
                  <a:latin typeface="Century Gothic" panose="020B0502020202020204" pitchFamily="34" charset="0"/>
                  <a:ea typeface="Arial Unicode MS" pitchFamily="34" charset="-128"/>
                  <a:cs typeface="Arial Unicode MS" pitchFamily="34" charset="-128"/>
                </a:rPr>
                <a:t>rojects </a:t>
              </a:r>
              <a:endParaRPr lang="en-US" sz="1200" b="1" kern="0" dirty="0">
                <a:solidFill>
                  <a:srgbClr val="FFFFFF"/>
                </a:solidFill>
                <a:latin typeface="Century Gothic" panose="020B0502020202020204" pitchFamily="34" charset="0"/>
                <a:ea typeface="Arial Unicode MS" pitchFamily="34" charset="-128"/>
                <a:cs typeface="Arial Unicode MS" pitchFamily="34" charset="-128"/>
              </a:endParaRP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in progress </a:t>
              </a: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1" name="Rectangle 40"/>
            <p:cNvSpPr/>
            <p:nvPr/>
          </p:nvSpPr>
          <p:spPr bwMode="gray">
            <a:xfrm>
              <a:off x="10482499" y="4852923"/>
              <a:ext cx="1219671" cy="1408000"/>
            </a:xfrm>
            <a:prstGeom prst="rect">
              <a:avLst/>
            </a:prstGeom>
            <a:solidFill>
              <a:schemeClr val="tx2"/>
            </a:solidFill>
            <a:ln w="6350" algn="ctr">
              <a:noFill/>
              <a:miter lim="800000"/>
              <a:headEnd/>
              <a:tailEnd/>
            </a:ln>
          </p:spPr>
          <p:txBody>
            <a:bodyPr lIns="56370" tIns="45093" rIns="56370" bIns="45093" rtlCol="0" anchor="ct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50+</a:t>
              </a:r>
              <a:r>
                <a:rPr sz="1200" b="1" kern="0" dirty="0">
                  <a:solidFill>
                    <a:srgbClr val="FFFFFF"/>
                  </a:solidFill>
                  <a:latin typeface="Century Gothic" panose="020B0502020202020204" pitchFamily="34" charset="0"/>
                  <a:ea typeface="Arial Unicode MS" pitchFamily="34" charset="-128"/>
                  <a:cs typeface="Arial Unicode MS" pitchFamily="34" charset="-128"/>
                </a:rPr>
                <a:t/>
              </a:r>
              <a:br>
                <a:rPr sz="1200" b="1" kern="0" dirty="0">
                  <a:solidFill>
                    <a:srgbClr val="FFFFFF"/>
                  </a:solidFill>
                  <a:latin typeface="Century Gothic" panose="020B0502020202020204" pitchFamily="34" charset="0"/>
                  <a:ea typeface="Arial Unicode MS" pitchFamily="34" charset="-128"/>
                  <a:cs typeface="Arial Unicode MS" pitchFamily="34" charset="-128"/>
                </a:rPr>
              </a:br>
              <a:r>
                <a:rPr lang="en-US" sz="1200" b="1" kern="0" dirty="0">
                  <a:solidFill>
                    <a:srgbClr val="FFFFFF"/>
                  </a:solidFill>
                  <a:latin typeface="Century Gothic" panose="020B0502020202020204" pitchFamily="34" charset="0"/>
                  <a:ea typeface="Arial Unicode MS" pitchFamily="34" charset="-128"/>
                  <a:cs typeface="Arial Unicode MS" pitchFamily="34" charset="-128"/>
                </a:rPr>
                <a:t>Analytics professionals</a:t>
              </a:r>
            </a:p>
            <a:p>
              <a:pPr algn="ctr" defTabSz="682452">
                <a:buClr>
                  <a:srgbClr val="F0AB00"/>
                </a:buClr>
                <a:buSzPct val="80000"/>
              </a:pP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3" name="Rectangle 42"/>
            <p:cNvSpPr/>
            <p:nvPr/>
          </p:nvSpPr>
          <p:spPr bwMode="gray">
            <a:xfrm>
              <a:off x="6873526" y="1744353"/>
              <a:ext cx="2324937" cy="1457383"/>
            </a:xfrm>
            <a:prstGeom prst="rect">
              <a:avLst/>
            </a:prstGeom>
            <a:solidFill>
              <a:schemeClr val="tx2"/>
            </a:solidFill>
            <a:ln w="6350" algn="ctr">
              <a:noFill/>
              <a:miter lim="800000"/>
              <a:headEnd/>
              <a:tailEnd/>
            </a:ln>
          </p:spPr>
          <p:txBody>
            <a:bodyPr lIns="56370" tIns="45093" rIns="56370" bIns="45093" rtlCol="0" anchor="ctr"/>
            <a:lstStyle/>
            <a:p>
              <a:pPr algn="ctr" defTabSz="682452">
                <a:buClr>
                  <a:srgbClr val="F0AB00"/>
                </a:buClr>
                <a:buSzPct val="80000"/>
              </a:pPr>
              <a:r>
                <a:rPr lang="en-US" sz="1200" b="1" dirty="0">
                  <a:solidFill>
                    <a:srgbClr val="FFFFFF"/>
                  </a:solidFill>
                  <a:latin typeface="Century Gothic" panose="020B0502020202020204" pitchFamily="34" charset="0"/>
                  <a:ea typeface="MS PGothic" pitchFamily="34" charset="-128"/>
                </a:rPr>
                <a:t>500+</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SAP professionals </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globally</a:t>
              </a:r>
            </a:p>
            <a:p>
              <a:pPr algn="ctr" defTabSz="682452">
                <a:buClr>
                  <a:srgbClr val="F0AB00"/>
                </a:buClr>
                <a:buSzPct val="80000"/>
              </a:pP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4" name="Rectangle 43"/>
            <p:cNvSpPr/>
            <p:nvPr/>
          </p:nvSpPr>
          <p:spPr bwMode="gray">
            <a:xfrm>
              <a:off x="9255136" y="1744311"/>
              <a:ext cx="2439343" cy="669295"/>
            </a:xfrm>
            <a:prstGeom prst="rect">
              <a:avLst/>
            </a:prstGeom>
            <a:solidFill>
              <a:srgbClr val="408FCD"/>
            </a:solidFill>
            <a:ln w="6350" algn="ctr">
              <a:noFill/>
              <a:miter lim="800000"/>
              <a:headEnd/>
              <a:tailEnd/>
            </a:ln>
          </p:spPr>
          <p:txBody>
            <a:bodyPr lIns="75207" tIns="60165" rIns="75207" bIns="60165" anchor="ctr"/>
            <a:lstStyle/>
            <a:p>
              <a:pPr algn="ctr" defTabSz="764097">
                <a:buClr>
                  <a:srgbClr val="F0AB00"/>
                </a:buClr>
                <a:buSzPct val="80000"/>
              </a:pPr>
              <a:r>
                <a:rPr lang="en-US" sz="1200" b="1" dirty="0">
                  <a:solidFill>
                    <a:srgbClr val="FFFFFF"/>
                  </a:solidFill>
                  <a:latin typeface="Century Gothic" panose="020B0502020202020204" pitchFamily="34" charset="0"/>
                  <a:ea typeface="MS PGothic" pitchFamily="34" charset="-128"/>
                </a:rPr>
                <a:t>&gt;200 </a:t>
              </a:r>
            </a:p>
            <a:p>
              <a:pPr algn="ctr" defTabSz="764097">
                <a:buClr>
                  <a:srgbClr val="F0AB00"/>
                </a:buClr>
                <a:buSzPct val="80000"/>
              </a:pPr>
              <a:r>
                <a:rPr lang="en-US" sz="1200" b="1" dirty="0">
                  <a:solidFill>
                    <a:srgbClr val="FFFFFF"/>
                  </a:solidFill>
                  <a:latin typeface="Century Gothic" panose="020B0502020202020204" pitchFamily="34" charset="0"/>
                  <a:ea typeface="MS PGothic" pitchFamily="34" charset="-128"/>
                </a:rPr>
                <a:t>SAP Implementations</a:t>
              </a: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5" name="Rectangle 44"/>
            <p:cNvSpPr/>
            <p:nvPr/>
          </p:nvSpPr>
          <p:spPr bwMode="gray">
            <a:xfrm>
              <a:off x="8148515" y="3249484"/>
              <a:ext cx="1505847" cy="1561203"/>
            </a:xfrm>
            <a:prstGeom prst="rect">
              <a:avLst/>
            </a:prstGeom>
            <a:solidFill>
              <a:srgbClr val="408FCD"/>
            </a:solidFill>
            <a:ln w="6350" algn="ctr">
              <a:noFill/>
              <a:miter lim="800000"/>
              <a:headEnd/>
              <a:tailEnd/>
            </a:ln>
          </p:spPr>
          <p:txBody>
            <a:bodyPr lIns="67409" tIns="53927" rIns="67409" bIns="53927" rtlCol="0" anchor="ctr"/>
            <a:lstStyle/>
            <a:p>
              <a:pPr algn="ctr" defTabSz="682452">
                <a:buClr>
                  <a:srgbClr val="F0AB00"/>
                </a:buClr>
                <a:buSzPct val="80000"/>
              </a:pPr>
              <a:endParaRPr sz="825" b="1" kern="0" dirty="0">
                <a:solidFill>
                  <a:srgbClr val="FFFFFF"/>
                </a:solidFill>
                <a:ea typeface="Arial Unicode MS" pitchFamily="34" charset="-128"/>
                <a:cs typeface="Arial Unicode MS" pitchFamily="34" charset="-128"/>
              </a:endParaRPr>
            </a:p>
          </p:txBody>
        </p:sp>
        <p:sp>
          <p:nvSpPr>
            <p:cNvPr id="46" name="Rectangle 45"/>
            <p:cNvSpPr/>
            <p:nvPr/>
          </p:nvSpPr>
          <p:spPr>
            <a:xfrm>
              <a:off x="8233635" y="3444662"/>
              <a:ext cx="1231923" cy="884903"/>
            </a:xfrm>
            <a:prstGeom prst="rect">
              <a:avLst/>
            </a:prstGeom>
          </p:spPr>
          <p:txBody>
            <a:bodyPr wrap="square" lIns="68499" tIns="34250" rIns="68499" bIns="34250">
              <a:spAutoFit/>
            </a:bodyP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25</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S/4HANA Greenfield Projects </a:t>
              </a: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7" name="Rectangle 46"/>
            <p:cNvSpPr/>
            <p:nvPr/>
          </p:nvSpPr>
          <p:spPr bwMode="gray">
            <a:xfrm>
              <a:off x="9246174" y="2459026"/>
              <a:ext cx="2439342" cy="743030"/>
            </a:xfrm>
            <a:prstGeom prst="rect">
              <a:avLst/>
            </a:prstGeom>
            <a:solidFill>
              <a:schemeClr val="bg2">
                <a:lumMod val="75000"/>
              </a:schemeClr>
            </a:solidFill>
            <a:ln w="6350" algn="ctr">
              <a:noFill/>
              <a:miter lim="800000"/>
              <a:headEnd/>
              <a:tailEnd/>
            </a:ln>
          </p:spPr>
          <p:txBody>
            <a:bodyPr lIns="67409" tIns="53927" rIns="67409" bIns="53927" rtlCol="0" anchor="ctr"/>
            <a:lstStyle/>
            <a:p>
              <a:pPr algn="ctr" defTabSz="572763">
                <a:buClr>
                  <a:srgbClr val="F0AB00"/>
                </a:buClr>
                <a:buSzPct val="80000"/>
              </a:pPr>
              <a:endParaRPr sz="14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48" name="Rectangle 47"/>
            <p:cNvSpPr/>
            <p:nvPr/>
          </p:nvSpPr>
          <p:spPr bwMode="gray">
            <a:xfrm>
              <a:off x="6887570" y="4850606"/>
              <a:ext cx="2310894" cy="1410318"/>
            </a:xfrm>
            <a:prstGeom prst="rect">
              <a:avLst/>
            </a:prstGeom>
            <a:solidFill>
              <a:schemeClr val="bg2">
                <a:lumMod val="75000"/>
              </a:schemeClr>
            </a:solidFill>
            <a:ln w="6350" algn="ctr">
              <a:noFill/>
              <a:miter lim="800000"/>
              <a:headEnd/>
              <a:tailEnd/>
            </a:ln>
          </p:spPr>
          <p:txBody>
            <a:bodyPr lIns="75512" tIns="60409" rIns="75512" bIns="60409" anchor="ctr"/>
            <a:lstStyle/>
            <a:p>
              <a:pPr algn="ctr" defTabSz="764097">
                <a:buClr>
                  <a:srgbClr val="F0AB00"/>
                </a:buClr>
                <a:buSzPct val="80000"/>
              </a:pPr>
              <a:endParaRPr sz="825" b="1" kern="0" dirty="0">
                <a:solidFill>
                  <a:srgbClr val="FFFFFF"/>
                </a:solidFill>
                <a:ea typeface="Arial Unicode MS" pitchFamily="34" charset="-128"/>
                <a:cs typeface="Arial Unicode MS" pitchFamily="34" charset="-128"/>
              </a:endParaRPr>
            </a:p>
          </p:txBody>
        </p:sp>
        <p:sp>
          <p:nvSpPr>
            <p:cNvPr id="49" name="Rectangle 48"/>
            <p:cNvSpPr/>
            <p:nvPr/>
          </p:nvSpPr>
          <p:spPr bwMode="gray">
            <a:xfrm>
              <a:off x="6887571" y="3249484"/>
              <a:ext cx="1215916" cy="1561203"/>
            </a:xfrm>
            <a:prstGeom prst="rect">
              <a:avLst/>
            </a:prstGeom>
            <a:solidFill>
              <a:schemeClr val="accent2"/>
            </a:solidFill>
            <a:ln w="6350" algn="ctr">
              <a:noFill/>
              <a:miter lim="800000"/>
              <a:headEnd/>
              <a:tailEnd/>
            </a:ln>
          </p:spPr>
          <p:txBody>
            <a:bodyPr lIns="67409" tIns="53927" rIns="67409" bIns="53927" rtlCol="0" anchor="ctr"/>
            <a:lstStyle/>
            <a:p>
              <a:pPr algn="ctr" defTabSz="572763">
                <a:buClr>
                  <a:srgbClr val="F0AB00"/>
                </a:buClr>
                <a:buSzPct val="80000"/>
              </a:pPr>
              <a:endParaRPr sz="1999" b="1" kern="0" dirty="0">
                <a:solidFill>
                  <a:srgbClr val="FFFFFF"/>
                </a:solidFill>
                <a:ea typeface="Arial Unicode MS" pitchFamily="34" charset="-128"/>
                <a:cs typeface="Arial Unicode MS" pitchFamily="34" charset="-128"/>
              </a:endParaRPr>
            </a:p>
          </p:txBody>
        </p:sp>
        <p:sp>
          <p:nvSpPr>
            <p:cNvPr id="50" name="Rectangle 49"/>
            <p:cNvSpPr/>
            <p:nvPr/>
          </p:nvSpPr>
          <p:spPr>
            <a:xfrm>
              <a:off x="6841670" y="3537550"/>
              <a:ext cx="1346937" cy="682619"/>
            </a:xfrm>
            <a:prstGeom prst="rect">
              <a:avLst/>
            </a:prstGeom>
          </p:spPr>
          <p:txBody>
            <a:bodyPr wrap="square" lIns="68499" tIns="34250" rIns="68499" bIns="34250">
              <a:spAutoFit/>
            </a:bodyP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300+</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S/4HANA  Professionals</a:t>
              </a: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51" name="TextBox 50"/>
            <p:cNvSpPr txBox="1"/>
            <p:nvPr/>
          </p:nvSpPr>
          <p:spPr>
            <a:xfrm>
              <a:off x="7117392" y="5193387"/>
              <a:ext cx="1880535" cy="404568"/>
            </a:xfrm>
            <a:prstGeom prst="rect">
              <a:avLst/>
            </a:prstGeom>
            <a:noFill/>
          </p:spPr>
          <p:txBody>
            <a:bodyPr wrap="square" lIns="0" tIns="0" rIns="0" bIns="0" rtlCol="0">
              <a:spAutoFit/>
            </a:bodyP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100+</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ABAP HANA Developers</a:t>
              </a:r>
              <a:endParaRPr sz="1200" b="1" kern="0" dirty="0">
                <a:solidFill>
                  <a:srgbClr val="FFFFFF"/>
                </a:solidFill>
                <a:latin typeface="Century Gothic" panose="020B0502020202020204" pitchFamily="34" charset="0"/>
                <a:ea typeface="Arial Unicode MS" pitchFamily="34" charset="-128"/>
                <a:cs typeface="Arial Unicode MS" pitchFamily="34" charset="-128"/>
              </a:endParaRPr>
            </a:p>
          </p:txBody>
        </p:sp>
        <p:sp>
          <p:nvSpPr>
            <p:cNvPr id="52" name="Rectangle 51"/>
            <p:cNvSpPr/>
            <p:nvPr/>
          </p:nvSpPr>
          <p:spPr bwMode="gray">
            <a:xfrm>
              <a:off x="9407819" y="2653560"/>
              <a:ext cx="764311" cy="306815"/>
            </a:xfrm>
            <a:prstGeom prst="rect">
              <a:avLst/>
            </a:prstGeom>
            <a:noFill/>
            <a:ln w="6350" algn="ctr">
              <a:noFill/>
              <a:miter lim="800000"/>
              <a:headEnd/>
              <a:tailEnd/>
            </a:ln>
          </p:spPr>
          <p:txBody>
            <a:bodyPr lIns="67421" tIns="53936" rIns="67421" bIns="53936" rtlCol="0" anchor="b"/>
            <a:lstStyle/>
            <a:p>
              <a:pPr algn="ctr" defTabSz="682452">
                <a:buClr>
                  <a:srgbClr val="F0AB00"/>
                </a:buClr>
                <a:buSzPct val="80000"/>
              </a:pPr>
              <a:r>
                <a:rPr lang="en-US" sz="1600" b="1" kern="0" dirty="0">
                  <a:solidFill>
                    <a:srgbClr val="FFFFFF"/>
                  </a:solidFill>
                  <a:ea typeface="Arial Unicode MS" pitchFamily="34" charset="-128"/>
                  <a:cs typeface="Arial Unicode MS" pitchFamily="34" charset="-128"/>
                </a:rPr>
                <a:t>10+</a:t>
              </a:r>
              <a:endParaRPr sz="1600" b="1" kern="0" dirty="0">
                <a:solidFill>
                  <a:srgbClr val="FFFFFF"/>
                </a:solidFill>
                <a:ea typeface="Arial Unicode MS" pitchFamily="34" charset="-128"/>
                <a:cs typeface="Arial Unicode MS" pitchFamily="34" charset="-128"/>
              </a:endParaRPr>
            </a:p>
          </p:txBody>
        </p:sp>
        <p:grpSp>
          <p:nvGrpSpPr>
            <p:cNvPr id="54" name="Group 53"/>
            <p:cNvGrpSpPr/>
            <p:nvPr/>
          </p:nvGrpSpPr>
          <p:grpSpPr>
            <a:xfrm>
              <a:off x="503563" y="1817868"/>
              <a:ext cx="6116900" cy="2052383"/>
              <a:chOff x="503563" y="1817868"/>
              <a:chExt cx="6116900" cy="2052383"/>
            </a:xfrm>
            <a:solidFill>
              <a:schemeClr val="bg1"/>
            </a:solidFill>
          </p:grpSpPr>
          <p:sp>
            <p:nvSpPr>
              <p:cNvPr id="66" name="Rectangle 65"/>
              <p:cNvSpPr/>
              <p:nvPr/>
            </p:nvSpPr>
            <p:spPr>
              <a:xfrm>
                <a:off x="503564" y="1817868"/>
                <a:ext cx="775348"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1326232" y="1845436"/>
                <a:ext cx="1488322"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3876513" y="1836247"/>
                <a:ext cx="1345387"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5292132" y="1854625"/>
                <a:ext cx="1325562"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503563" y="2537023"/>
                <a:ext cx="1157677"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718725" y="2537021"/>
                <a:ext cx="789510"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5460016" y="2537023"/>
                <a:ext cx="1157677"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03563" y="3256177"/>
                <a:ext cx="1157677"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1743532" y="3246831"/>
                <a:ext cx="1157677"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4561998" y="3228609"/>
                <a:ext cx="2058465" cy="61407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77" name="Picture 76">
            <a:extLst>
              <a:ext uri="{FF2B5EF4-FFF2-40B4-BE49-F238E27FC236}">
                <a16:creationId xmlns:a16="http://schemas.microsoft.com/office/drawing/2014/main" xmlns="" id="{6796CEA1-1335-40F7-A173-9844DB71178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815" y="1447963"/>
            <a:ext cx="490013" cy="5355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0" name="Picture 79">
            <a:extLst>
              <a:ext uri="{FF2B5EF4-FFF2-40B4-BE49-F238E27FC236}">
                <a16:creationId xmlns:a16="http://schemas.microsoft.com/office/drawing/2014/main" xmlns="" id="{8045E552-40B7-4E51-A73E-1EFCF4239E03}"/>
              </a:ext>
            </a:extLst>
          </p:cNvPr>
          <p:cNvPicPr>
            <a:picLocks noChangeAspect="1"/>
          </p:cNvPicPr>
          <p:nvPr/>
        </p:nvPicPr>
        <p:blipFill>
          <a:blip r:embed="rId3"/>
          <a:stretch>
            <a:fillRect/>
          </a:stretch>
        </p:blipFill>
        <p:spPr>
          <a:xfrm>
            <a:off x="5365029" y="1509677"/>
            <a:ext cx="1121957" cy="432650"/>
          </a:xfrm>
          <a:prstGeom prst="rect">
            <a:avLst/>
          </a:prstGeom>
        </p:spPr>
      </p:pic>
      <p:pic>
        <p:nvPicPr>
          <p:cNvPr id="83" name="Picture 82">
            <a:extLst>
              <a:ext uri="{FF2B5EF4-FFF2-40B4-BE49-F238E27FC236}">
                <a16:creationId xmlns:a16="http://schemas.microsoft.com/office/drawing/2014/main" xmlns="" id="{C38E9A67-0742-40EF-B2FB-93994318553B}"/>
              </a:ext>
            </a:extLst>
          </p:cNvPr>
          <p:cNvPicPr>
            <a:picLocks noChangeAspect="1"/>
          </p:cNvPicPr>
          <p:nvPr/>
        </p:nvPicPr>
        <p:blipFill>
          <a:blip r:embed="rId4"/>
          <a:stretch>
            <a:fillRect/>
          </a:stretch>
        </p:blipFill>
        <p:spPr>
          <a:xfrm>
            <a:off x="5478262" y="2153864"/>
            <a:ext cx="1052710" cy="394981"/>
          </a:xfrm>
          <a:prstGeom prst="rect">
            <a:avLst/>
          </a:prstGeom>
        </p:spPr>
      </p:pic>
      <p:pic>
        <p:nvPicPr>
          <p:cNvPr id="84" name="Picture 83">
            <a:extLst>
              <a:ext uri="{FF2B5EF4-FFF2-40B4-BE49-F238E27FC236}">
                <a16:creationId xmlns:a16="http://schemas.microsoft.com/office/drawing/2014/main" xmlns="" id="{30A1DE10-C8EB-43EB-87D2-D0F34E47CC0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825" y="2100504"/>
            <a:ext cx="937109" cy="5227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7" name="Picture 86">
            <a:extLst>
              <a:ext uri="{FF2B5EF4-FFF2-40B4-BE49-F238E27FC236}">
                <a16:creationId xmlns:a16="http://schemas.microsoft.com/office/drawing/2014/main" xmlns="" id="{479149CA-E2FC-4269-9703-04759993CAE1}"/>
              </a:ext>
            </a:extLst>
          </p:cNvPr>
          <p:cNvPicPr>
            <a:picLocks noChangeAspect="1"/>
          </p:cNvPicPr>
          <p:nvPr/>
        </p:nvPicPr>
        <p:blipFill>
          <a:blip r:embed="rId6" cstate="print"/>
          <a:stretch>
            <a:fillRect/>
          </a:stretch>
        </p:blipFill>
        <p:spPr>
          <a:xfrm>
            <a:off x="3928887" y="1475915"/>
            <a:ext cx="1257587" cy="452419"/>
          </a:xfrm>
          <a:prstGeom prst="rect">
            <a:avLst/>
          </a:prstGeom>
        </p:spPr>
      </p:pic>
      <p:sp>
        <p:nvSpPr>
          <p:cNvPr id="3" name="Rectangle 2">
            <a:extLst>
              <a:ext uri="{FF2B5EF4-FFF2-40B4-BE49-F238E27FC236}">
                <a16:creationId xmlns:a16="http://schemas.microsoft.com/office/drawing/2014/main" xmlns="" id="{4C2DD115-AB7F-4B1E-98A8-1B4D2E1F15FA}"/>
              </a:ext>
            </a:extLst>
          </p:cNvPr>
          <p:cNvSpPr/>
          <p:nvPr/>
        </p:nvSpPr>
        <p:spPr>
          <a:xfrm>
            <a:off x="9954830" y="2133822"/>
            <a:ext cx="1603324" cy="461665"/>
          </a:xfrm>
          <a:prstGeom prst="rect">
            <a:avLst/>
          </a:prstGeom>
        </p:spPr>
        <p:txBody>
          <a:bodyPr wrap="none">
            <a:spAutoFit/>
          </a:bodyPr>
          <a:lstStyle/>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Suite on HANA</a:t>
            </a:r>
          </a:p>
          <a:p>
            <a:pPr algn="ctr" defTabSz="682452">
              <a:buClr>
                <a:srgbClr val="F0AB00"/>
              </a:buClr>
              <a:buSzPct val="80000"/>
            </a:pPr>
            <a:r>
              <a:rPr lang="en-US" sz="1200" b="1" kern="0" dirty="0">
                <a:solidFill>
                  <a:srgbClr val="FFFFFF"/>
                </a:solidFill>
                <a:latin typeface="Century Gothic" panose="020B0502020202020204" pitchFamily="34" charset="0"/>
                <a:ea typeface="Arial Unicode MS" pitchFamily="34" charset="-128"/>
                <a:cs typeface="Arial Unicode MS" pitchFamily="34" charset="-128"/>
              </a:rPr>
              <a:t>Migration Projects  </a:t>
            </a:r>
          </a:p>
        </p:txBody>
      </p:sp>
      <p:pic>
        <p:nvPicPr>
          <p:cNvPr id="5" name="Picture 4">
            <a:extLst>
              <a:ext uri="{FF2B5EF4-FFF2-40B4-BE49-F238E27FC236}">
                <a16:creationId xmlns:a16="http://schemas.microsoft.com/office/drawing/2014/main" xmlns="" id="{718D7CCA-3F3C-4961-816A-00CD7E529414}"/>
              </a:ext>
            </a:extLst>
          </p:cNvPr>
          <p:cNvPicPr>
            <a:picLocks noChangeAspect="1"/>
          </p:cNvPicPr>
          <p:nvPr/>
        </p:nvPicPr>
        <p:blipFill>
          <a:blip r:embed="rId7"/>
          <a:stretch>
            <a:fillRect/>
          </a:stretch>
        </p:blipFill>
        <p:spPr>
          <a:xfrm>
            <a:off x="1380835" y="1464741"/>
            <a:ext cx="1346099" cy="490930"/>
          </a:xfrm>
          <a:prstGeom prst="rect">
            <a:avLst/>
          </a:prstGeom>
        </p:spPr>
      </p:pic>
      <p:sp>
        <p:nvSpPr>
          <p:cNvPr id="56" name="Rectangle 55">
            <a:extLst>
              <a:ext uri="{FF2B5EF4-FFF2-40B4-BE49-F238E27FC236}">
                <a16:creationId xmlns:a16="http://schemas.microsoft.com/office/drawing/2014/main" xmlns="" id="{195A125C-6DAB-4E4D-8738-591AB35000A0}"/>
              </a:ext>
            </a:extLst>
          </p:cNvPr>
          <p:cNvSpPr/>
          <p:nvPr/>
        </p:nvSpPr>
        <p:spPr>
          <a:xfrm>
            <a:off x="2541541" y="2079448"/>
            <a:ext cx="671689" cy="5605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AA83F92F-D949-47C9-AA99-68273EEF547D}"/>
              </a:ext>
            </a:extLst>
          </p:cNvPr>
          <p:cNvSpPr/>
          <p:nvPr/>
        </p:nvSpPr>
        <p:spPr>
          <a:xfrm>
            <a:off x="2929543" y="2727578"/>
            <a:ext cx="1553595" cy="5605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08A8412C-6AFF-49E5-9546-A31D11D4CA00}"/>
              </a:ext>
            </a:extLst>
          </p:cNvPr>
          <p:cNvPicPr>
            <a:picLocks noChangeAspect="1"/>
          </p:cNvPicPr>
          <p:nvPr/>
        </p:nvPicPr>
        <p:blipFill>
          <a:blip r:embed="rId8"/>
          <a:stretch>
            <a:fillRect/>
          </a:stretch>
        </p:blipFill>
        <p:spPr>
          <a:xfrm>
            <a:off x="2607948" y="2079842"/>
            <a:ext cx="548770" cy="526642"/>
          </a:xfrm>
          <a:prstGeom prst="rect">
            <a:avLst/>
          </a:prstGeom>
        </p:spPr>
      </p:pic>
      <p:sp>
        <p:nvSpPr>
          <p:cNvPr id="58" name="Rectangle 57">
            <a:extLst>
              <a:ext uri="{FF2B5EF4-FFF2-40B4-BE49-F238E27FC236}">
                <a16:creationId xmlns:a16="http://schemas.microsoft.com/office/drawing/2014/main" xmlns="" id="{F0F89934-2DBE-45EE-8E37-34A76D4DD429}"/>
              </a:ext>
            </a:extLst>
          </p:cNvPr>
          <p:cNvSpPr/>
          <p:nvPr/>
        </p:nvSpPr>
        <p:spPr>
          <a:xfrm>
            <a:off x="4056528" y="2061462"/>
            <a:ext cx="1329716" cy="5605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775E67EC-2D24-4255-8186-355BA0284A32}"/>
              </a:ext>
            </a:extLst>
          </p:cNvPr>
          <p:cNvPicPr>
            <a:picLocks noChangeAspect="1"/>
          </p:cNvPicPr>
          <p:nvPr/>
        </p:nvPicPr>
        <p:blipFill>
          <a:blip r:embed="rId9"/>
          <a:stretch>
            <a:fillRect/>
          </a:stretch>
        </p:blipFill>
        <p:spPr>
          <a:xfrm>
            <a:off x="4061138" y="2094395"/>
            <a:ext cx="1285875" cy="523875"/>
          </a:xfrm>
          <a:prstGeom prst="rect">
            <a:avLst/>
          </a:prstGeom>
        </p:spPr>
      </p:pic>
      <p:sp>
        <p:nvSpPr>
          <p:cNvPr id="60" name="Rectangle 59">
            <a:extLst>
              <a:ext uri="{FF2B5EF4-FFF2-40B4-BE49-F238E27FC236}">
                <a16:creationId xmlns:a16="http://schemas.microsoft.com/office/drawing/2014/main" xmlns="" id="{B46D1730-D562-4065-A984-31DE869798AC}"/>
              </a:ext>
            </a:extLst>
          </p:cNvPr>
          <p:cNvSpPr/>
          <p:nvPr/>
        </p:nvSpPr>
        <p:spPr>
          <a:xfrm>
            <a:off x="3248154" y="2071059"/>
            <a:ext cx="762758" cy="5605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xmlns="" id="{C3972BD0-168B-4C57-97A7-7CF74F142680}"/>
              </a:ext>
            </a:extLst>
          </p:cNvPr>
          <p:cNvPicPr>
            <a:picLocks noChangeAspect="1"/>
          </p:cNvPicPr>
          <p:nvPr/>
        </p:nvPicPr>
        <p:blipFill>
          <a:blip r:embed="rId10"/>
          <a:stretch>
            <a:fillRect/>
          </a:stretch>
        </p:blipFill>
        <p:spPr>
          <a:xfrm>
            <a:off x="3309293" y="2137086"/>
            <a:ext cx="639597" cy="452071"/>
          </a:xfrm>
          <a:prstGeom prst="rect">
            <a:avLst/>
          </a:prstGeom>
        </p:spPr>
      </p:pic>
      <p:sp>
        <p:nvSpPr>
          <p:cNvPr id="59" name="Rectangle 58">
            <a:extLst>
              <a:ext uri="{FF2B5EF4-FFF2-40B4-BE49-F238E27FC236}">
                <a16:creationId xmlns:a16="http://schemas.microsoft.com/office/drawing/2014/main" xmlns="" id="{23A3F7FE-11EA-4459-A574-AD62D8458092}"/>
              </a:ext>
            </a:extLst>
          </p:cNvPr>
          <p:cNvSpPr/>
          <p:nvPr/>
        </p:nvSpPr>
        <p:spPr>
          <a:xfrm>
            <a:off x="2861046" y="1441224"/>
            <a:ext cx="968325" cy="5605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xmlns="" id="{3B131E86-24D2-494E-84DB-5BB16C5E9295}"/>
              </a:ext>
            </a:extLst>
          </p:cNvPr>
          <p:cNvPicPr>
            <a:picLocks noChangeAspect="1"/>
          </p:cNvPicPr>
          <p:nvPr/>
        </p:nvPicPr>
        <p:blipFill>
          <a:blip r:embed="rId11"/>
          <a:stretch>
            <a:fillRect/>
          </a:stretch>
        </p:blipFill>
        <p:spPr>
          <a:xfrm>
            <a:off x="3040352" y="1464423"/>
            <a:ext cx="566605" cy="473366"/>
          </a:xfrm>
          <a:prstGeom prst="rect">
            <a:avLst/>
          </a:prstGeom>
        </p:spPr>
      </p:pic>
      <p:pic>
        <p:nvPicPr>
          <p:cNvPr id="10" name="Picture 9">
            <a:extLst>
              <a:ext uri="{FF2B5EF4-FFF2-40B4-BE49-F238E27FC236}">
                <a16:creationId xmlns:a16="http://schemas.microsoft.com/office/drawing/2014/main" xmlns="" id="{32767959-C60D-4744-A08D-0A7CA7211EAD}"/>
              </a:ext>
            </a:extLst>
          </p:cNvPr>
          <p:cNvPicPr>
            <a:picLocks noChangeAspect="1"/>
          </p:cNvPicPr>
          <p:nvPr/>
        </p:nvPicPr>
        <p:blipFill>
          <a:blip r:embed="rId12" cstate="print"/>
          <a:stretch>
            <a:fillRect/>
          </a:stretch>
        </p:blipFill>
        <p:spPr>
          <a:xfrm>
            <a:off x="1820185" y="2106877"/>
            <a:ext cx="561179" cy="483742"/>
          </a:xfrm>
          <a:prstGeom prst="rect">
            <a:avLst/>
          </a:prstGeom>
        </p:spPr>
      </p:pic>
      <p:pic>
        <p:nvPicPr>
          <p:cNvPr id="11" name="Picture 10">
            <a:extLst>
              <a:ext uri="{FF2B5EF4-FFF2-40B4-BE49-F238E27FC236}">
                <a16:creationId xmlns:a16="http://schemas.microsoft.com/office/drawing/2014/main" xmlns="" id="{7706EAC2-911A-40F9-A56F-102C8A9C075A}"/>
              </a:ext>
            </a:extLst>
          </p:cNvPr>
          <p:cNvPicPr>
            <a:picLocks noChangeAspect="1"/>
          </p:cNvPicPr>
          <p:nvPr/>
        </p:nvPicPr>
        <p:blipFill>
          <a:blip r:embed="rId13"/>
          <a:stretch>
            <a:fillRect/>
          </a:stretch>
        </p:blipFill>
        <p:spPr>
          <a:xfrm>
            <a:off x="4647338" y="2772621"/>
            <a:ext cx="1807858" cy="465092"/>
          </a:xfrm>
          <a:prstGeom prst="rect">
            <a:avLst/>
          </a:prstGeom>
        </p:spPr>
      </p:pic>
      <p:pic>
        <p:nvPicPr>
          <p:cNvPr id="12" name="Picture 11">
            <a:extLst>
              <a:ext uri="{FF2B5EF4-FFF2-40B4-BE49-F238E27FC236}">
                <a16:creationId xmlns:a16="http://schemas.microsoft.com/office/drawing/2014/main" xmlns="" id="{A20A27C7-12D1-40E6-973F-0C2D1A58EF2F}"/>
              </a:ext>
            </a:extLst>
          </p:cNvPr>
          <p:cNvPicPr>
            <a:picLocks noChangeAspect="1"/>
          </p:cNvPicPr>
          <p:nvPr/>
        </p:nvPicPr>
        <p:blipFill>
          <a:blip r:embed="rId14"/>
          <a:stretch>
            <a:fillRect/>
          </a:stretch>
        </p:blipFill>
        <p:spPr>
          <a:xfrm>
            <a:off x="1741169" y="2786220"/>
            <a:ext cx="1091573" cy="445540"/>
          </a:xfrm>
          <a:prstGeom prst="rect">
            <a:avLst/>
          </a:prstGeom>
        </p:spPr>
      </p:pic>
      <p:pic>
        <p:nvPicPr>
          <p:cNvPr id="13" name="Picture 12">
            <a:extLst>
              <a:ext uri="{FF2B5EF4-FFF2-40B4-BE49-F238E27FC236}">
                <a16:creationId xmlns:a16="http://schemas.microsoft.com/office/drawing/2014/main" xmlns="" id="{DED2BAE2-150A-4049-AA11-31B9F8A2021B}"/>
              </a:ext>
            </a:extLst>
          </p:cNvPr>
          <p:cNvPicPr>
            <a:picLocks noChangeAspect="1"/>
          </p:cNvPicPr>
          <p:nvPr/>
        </p:nvPicPr>
        <p:blipFill>
          <a:blip r:embed="rId15"/>
          <a:stretch>
            <a:fillRect/>
          </a:stretch>
        </p:blipFill>
        <p:spPr>
          <a:xfrm>
            <a:off x="671376" y="2742793"/>
            <a:ext cx="790575" cy="490538"/>
          </a:xfrm>
          <a:prstGeom prst="rect">
            <a:avLst/>
          </a:prstGeom>
        </p:spPr>
      </p:pic>
      <p:pic>
        <p:nvPicPr>
          <p:cNvPr id="14" name="Picture 13">
            <a:extLst>
              <a:ext uri="{FF2B5EF4-FFF2-40B4-BE49-F238E27FC236}">
                <a16:creationId xmlns:a16="http://schemas.microsoft.com/office/drawing/2014/main" xmlns="" id="{23925F68-799E-4BB7-A512-4FA2180D3337}"/>
              </a:ext>
            </a:extLst>
          </p:cNvPr>
          <p:cNvPicPr>
            <a:picLocks noChangeAspect="1"/>
          </p:cNvPicPr>
          <p:nvPr/>
        </p:nvPicPr>
        <p:blipFill>
          <a:blip r:embed="rId16" cstate="print"/>
          <a:stretch>
            <a:fillRect/>
          </a:stretch>
        </p:blipFill>
        <p:spPr>
          <a:xfrm>
            <a:off x="3246657" y="2780381"/>
            <a:ext cx="888527" cy="460983"/>
          </a:xfrm>
          <a:prstGeom prst="rect">
            <a:avLst/>
          </a:prstGeom>
        </p:spPr>
      </p:pic>
      <p:sp>
        <p:nvSpPr>
          <p:cNvPr id="61" name="Slide Number Placeholder 5">
            <a:extLst>
              <a:ext uri="{FF2B5EF4-FFF2-40B4-BE49-F238E27FC236}">
                <a16:creationId xmlns:a16="http://schemas.microsoft.com/office/drawing/2014/main" xmlns="" id="{B7512E0E-D9CB-4418-A38F-663A449AF95C}"/>
              </a:ext>
            </a:extLst>
          </p:cNvPr>
          <p:cNvSpPr>
            <a:spLocks noGrp="1"/>
          </p:cNvSpPr>
          <p:nvPr>
            <p:ph type="sldNum" sz="quarter" idx="12"/>
          </p:nvPr>
        </p:nvSpPr>
        <p:spPr>
          <a:xfrm>
            <a:off x="11211718" y="6593554"/>
            <a:ext cx="656700" cy="226713"/>
          </a:xfrm>
        </p:spPr>
        <p:txBody>
          <a:bodyPr/>
          <a:lstStyle/>
          <a:p>
            <a:pPr algn="ctr"/>
            <a:r>
              <a:rPr lang="en-IN" sz="1000" dirty="0">
                <a:solidFill>
                  <a:schemeClr val="tx1"/>
                </a:solidFill>
              </a:rPr>
              <a:t>9</a:t>
            </a:r>
          </a:p>
        </p:txBody>
      </p:sp>
      <p:sp>
        <p:nvSpPr>
          <p:cNvPr id="62" name="Date Placeholder 2">
            <a:extLst>
              <a:ext uri="{FF2B5EF4-FFF2-40B4-BE49-F238E27FC236}">
                <a16:creationId xmlns:a16="http://schemas.microsoft.com/office/drawing/2014/main" xmlns="" id="{81340B8A-22BB-4385-BEB8-52F44DB0DD78}"/>
              </a:ext>
            </a:extLst>
          </p:cNvPr>
          <p:cNvSpPr txBox="1">
            <a:spLocks/>
          </p:cNvSpPr>
          <p:nvPr/>
        </p:nvSpPr>
        <p:spPr>
          <a:xfrm>
            <a:off x="2498502" y="6611359"/>
            <a:ext cx="1410894" cy="2267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8A8B45-20CE-45A8-BBAB-45C497018300}" type="datetime1">
              <a:rPr lang="en-IN" sz="900" smtClean="0">
                <a:solidFill>
                  <a:schemeClr val="tx1"/>
                </a:solidFill>
                <a:latin typeface="Century Gothic" panose="020B0502020202020204" pitchFamily="34" charset="0"/>
              </a:rPr>
              <a:pPr algn="ctr"/>
              <a:t>29-08-2019</a:t>
            </a:fld>
            <a:endParaRPr lang="en-IN" sz="900" dirty="0">
              <a:solidFill>
                <a:schemeClr val="tx1"/>
              </a:solidFill>
              <a:latin typeface="Century Gothic" panose="020B0502020202020204" pitchFamily="34" charset="0"/>
            </a:endParaRPr>
          </a:p>
        </p:txBody>
      </p:sp>
      <p:sp>
        <p:nvSpPr>
          <p:cNvPr id="63" name="Footer Placeholder 3">
            <a:extLst>
              <a:ext uri="{FF2B5EF4-FFF2-40B4-BE49-F238E27FC236}">
                <a16:creationId xmlns:a16="http://schemas.microsoft.com/office/drawing/2014/main" xmlns="" id="{855DE959-E754-4EA6-BE4A-BAA39BBF57A7}"/>
              </a:ext>
            </a:extLst>
          </p:cNvPr>
          <p:cNvSpPr txBox="1">
            <a:spLocks/>
          </p:cNvSpPr>
          <p:nvPr/>
        </p:nvSpPr>
        <p:spPr>
          <a:xfrm>
            <a:off x="5018398" y="6611359"/>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latin typeface="Century Gothic" panose="020B0502020202020204" pitchFamily="34" charset="0"/>
              </a:rPr>
              <a:t>www.lorhanit.com | © Lorhan IT 2019</a:t>
            </a:r>
          </a:p>
        </p:txBody>
      </p:sp>
      <p:pic>
        <p:nvPicPr>
          <p:cNvPr id="55" name="Picture 2"/>
          <p:cNvPicPr>
            <a:picLocks noChangeAspect="1" noChangeArrowheads="1"/>
          </p:cNvPicPr>
          <p:nvPr/>
        </p:nvPicPr>
        <p:blipFill>
          <a:blip r:embed="rId17" cstate="print"/>
          <a:srcRect/>
          <a:stretch>
            <a:fillRect/>
          </a:stretch>
        </p:blipFill>
        <p:spPr bwMode="auto">
          <a:xfrm>
            <a:off x="11049000" y="0"/>
            <a:ext cx="1143000" cy="685800"/>
          </a:xfrm>
          <a:prstGeom prst="rect">
            <a:avLst/>
          </a:prstGeom>
          <a:noFill/>
          <a:ln w="9525">
            <a:noFill/>
            <a:miter lim="800000"/>
            <a:headEnd/>
            <a:tailEnd/>
          </a:ln>
          <a:effectLst/>
        </p:spPr>
      </p:pic>
      <p:sp>
        <p:nvSpPr>
          <p:cNvPr id="64" name="object 4"/>
          <p:cNvSpPr/>
          <p:nvPr/>
        </p:nvSpPr>
        <p:spPr>
          <a:xfrm>
            <a:off x="9144000" y="0"/>
            <a:ext cx="1905000" cy="419100"/>
          </a:xfrm>
          <a:prstGeom prst="rect">
            <a:avLst/>
          </a:prstGeom>
          <a:blipFill>
            <a:blip r:embed="rId1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801905689"/>
      </p:ext>
    </p:extLst>
  </p:cSld>
  <p:clrMapOvr>
    <a:masterClrMapping/>
  </p:clrMapOvr>
</p:sld>
</file>

<file path=ppt/theme/theme1.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4480</TotalTime>
  <Words>3342</Words>
  <Application>Microsoft Office PowerPoint</Application>
  <PresentationFormat>Custom</PresentationFormat>
  <Paragraphs>748</Paragraphs>
  <Slides>47</Slides>
  <Notes>15</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1_Office</vt:lpstr>
      <vt:lpstr>Office Theme</vt:lpstr>
      <vt:lpstr>Photo Editor Photo</vt:lpstr>
      <vt:lpstr>Dairy Digitization Presentation</vt:lpstr>
      <vt:lpstr>                       Agenda</vt:lpstr>
      <vt:lpstr>Slide 3</vt:lpstr>
      <vt:lpstr>Slide 4</vt:lpstr>
      <vt:lpstr>Slide 5</vt:lpstr>
      <vt:lpstr>Slide 6</vt:lpstr>
      <vt:lpstr>Slide 7</vt:lpstr>
      <vt:lpstr>Slide 8</vt:lpstr>
      <vt:lpstr>SAP Capabilities Overview</vt:lpstr>
      <vt:lpstr>SAP Service Portfolio</vt:lpstr>
      <vt:lpstr>SAP S4HANA Capabilities and Experience</vt:lpstr>
      <vt:lpstr>SAP FMCG Customers </vt:lpstr>
      <vt:lpstr>Slide 13</vt:lpstr>
      <vt:lpstr>S/4HANA User Experience (UX) - Fiori</vt:lpstr>
      <vt:lpstr>Fiori apps provide improved user handling, analytical functions and  decision making basis for business</vt:lpstr>
      <vt:lpstr>S/4HANA – Analytics Dashboard – Sales Analysis</vt:lpstr>
      <vt:lpstr>S/4HANA – Analytics Dashboard – Sales Analysis</vt:lpstr>
      <vt:lpstr>S/4HANA – Analytics Dashboard – Sales Analysis</vt:lpstr>
      <vt:lpstr>S/4HANA – Analytics Dashboard – Sales Analysis</vt:lpstr>
      <vt:lpstr>S/4HANA – Analytics Dashboard – Sales Analysis</vt:lpstr>
      <vt:lpstr>S/4HANA – Analytics Dashboard – Sales Analysis</vt:lpstr>
      <vt:lpstr>S/4HANA – Analytics Dashboard – Sales Analysis</vt:lpstr>
      <vt:lpstr>Slide 23</vt:lpstr>
      <vt:lpstr>      </vt:lpstr>
      <vt:lpstr>Our SAP Journey in Dairy Industry </vt:lpstr>
      <vt:lpstr>Innovative Solution Approach</vt:lpstr>
      <vt:lpstr>Key Solutions</vt:lpstr>
      <vt:lpstr>Key Solutions – Contd..</vt:lpstr>
      <vt:lpstr>      </vt:lpstr>
      <vt:lpstr>Solution Footprint</vt:lpstr>
      <vt:lpstr>Materials Management</vt:lpstr>
      <vt:lpstr>Milk Procurement Cockpit - Features</vt:lpstr>
      <vt:lpstr>Increases Efficiency in Procurement</vt:lpstr>
      <vt:lpstr>Our Dairy Solution - Stock Transfers</vt:lpstr>
      <vt:lpstr>Our Dairy Solution - Stock Transfers</vt:lpstr>
      <vt:lpstr>Production Planning and Control</vt:lpstr>
      <vt:lpstr>Our Dairy Solution – Manufacturing Process </vt:lpstr>
      <vt:lpstr>Optimize Manufacturing</vt:lpstr>
      <vt:lpstr> Our Dairy Solution -  QM Offering  </vt:lpstr>
      <vt:lpstr>Food Safety and Regulatory Compliance</vt:lpstr>
      <vt:lpstr>Sales and Distribution</vt:lpstr>
      <vt:lpstr>Our Dairy Solution - SD Offerings</vt:lpstr>
      <vt:lpstr>Our Dairy Solution - SD Offerings</vt:lpstr>
      <vt:lpstr>Improve Sales Efficiency</vt:lpstr>
      <vt:lpstr> Our Dairy Solution – FICO Offerings</vt:lpstr>
      <vt:lpstr>Our Dairy Solution - FICO Offerings</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Zensar’s Capability Presentation to BWAY Corp.</dc:title>
  <dc:creator>AK</dc:creator>
  <cp:lastModifiedBy>mym technologies ltd</cp:lastModifiedBy>
  <cp:revision>277</cp:revision>
  <dcterms:created xsi:type="dcterms:W3CDTF">2018-02-05T06:31:16Z</dcterms:created>
  <dcterms:modified xsi:type="dcterms:W3CDTF">2019-08-29T10:25:00Z</dcterms:modified>
</cp:coreProperties>
</file>